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77"/>
  </p:notesMasterIdLst>
  <p:sldIdLst>
    <p:sldId id="424" r:id="rId4"/>
    <p:sldId id="261" r:id="rId5"/>
    <p:sldId id="377" r:id="rId6"/>
    <p:sldId id="325" r:id="rId7"/>
    <p:sldId id="554" r:id="rId8"/>
    <p:sldId id="555" r:id="rId9"/>
    <p:sldId id="556" r:id="rId10"/>
    <p:sldId id="557" r:id="rId11"/>
    <p:sldId id="559" r:id="rId12"/>
    <p:sldId id="504" r:id="rId13"/>
    <p:sldId id="560" r:id="rId14"/>
    <p:sldId id="561" r:id="rId15"/>
    <p:sldId id="562" r:id="rId16"/>
    <p:sldId id="564" r:id="rId17"/>
    <p:sldId id="505" r:id="rId18"/>
    <p:sldId id="565" r:id="rId19"/>
    <p:sldId id="566" r:id="rId20"/>
    <p:sldId id="567" r:id="rId21"/>
    <p:sldId id="568" r:id="rId22"/>
    <p:sldId id="569" r:id="rId23"/>
    <p:sldId id="570" r:id="rId24"/>
    <p:sldId id="506" r:id="rId25"/>
    <p:sldId id="507" r:id="rId26"/>
    <p:sldId id="571" r:id="rId27"/>
    <p:sldId id="509" r:id="rId28"/>
    <p:sldId id="572" r:id="rId29"/>
    <p:sldId id="573" r:id="rId30"/>
    <p:sldId id="574" r:id="rId31"/>
    <p:sldId id="575" r:id="rId32"/>
    <p:sldId id="576" r:id="rId33"/>
    <p:sldId id="577" r:id="rId34"/>
    <p:sldId id="578" r:id="rId35"/>
    <p:sldId id="579" r:id="rId36"/>
    <p:sldId id="580" r:id="rId37"/>
    <p:sldId id="508" r:id="rId38"/>
    <p:sldId id="510" r:id="rId39"/>
    <p:sldId id="512" r:id="rId40"/>
    <p:sldId id="513" r:id="rId41"/>
    <p:sldId id="531" r:id="rId42"/>
    <p:sldId id="516" r:id="rId43"/>
    <p:sldId id="518" r:id="rId44"/>
    <p:sldId id="517" r:id="rId45"/>
    <p:sldId id="520" r:id="rId46"/>
    <p:sldId id="522" r:id="rId47"/>
    <p:sldId id="521" r:id="rId48"/>
    <p:sldId id="523" r:id="rId49"/>
    <p:sldId id="524" r:id="rId50"/>
    <p:sldId id="525" r:id="rId51"/>
    <p:sldId id="527" r:id="rId52"/>
    <p:sldId id="528" r:id="rId53"/>
    <p:sldId id="529" r:id="rId54"/>
    <p:sldId id="530" r:id="rId55"/>
    <p:sldId id="532" r:id="rId56"/>
    <p:sldId id="533" r:id="rId57"/>
    <p:sldId id="534" r:id="rId58"/>
    <p:sldId id="535" r:id="rId59"/>
    <p:sldId id="536" r:id="rId60"/>
    <p:sldId id="537" r:id="rId61"/>
    <p:sldId id="539" r:id="rId62"/>
    <p:sldId id="540" r:id="rId63"/>
    <p:sldId id="541" r:id="rId64"/>
    <p:sldId id="543" r:id="rId65"/>
    <p:sldId id="544" r:id="rId66"/>
    <p:sldId id="542" r:id="rId67"/>
    <p:sldId id="545" r:id="rId68"/>
    <p:sldId id="546" r:id="rId69"/>
    <p:sldId id="547" r:id="rId70"/>
    <p:sldId id="548" r:id="rId71"/>
    <p:sldId id="549" r:id="rId72"/>
    <p:sldId id="550" r:id="rId73"/>
    <p:sldId id="552" r:id="rId74"/>
    <p:sldId id="551" r:id="rId75"/>
    <p:sldId id="553" r:id="rId7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FB37"/>
    <a:srgbClr val="00CCFF"/>
    <a:srgbClr val="00FFFF"/>
    <a:srgbClr val="FF33CC"/>
    <a:srgbClr val="32AEB8"/>
    <a:srgbClr val="FFFFFF"/>
    <a:srgbClr val="F2A4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9900" autoAdjust="0"/>
  </p:normalViewPr>
  <p:slideViewPr>
    <p:cSldViewPr>
      <p:cViewPr varScale="1">
        <p:scale>
          <a:sx n="100" d="100"/>
          <a:sy n="100" d="100"/>
        </p:scale>
        <p:origin x="67" y="110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18D6F-3F04-4D10-8652-60C42ED2C305}" type="datetimeFigureOut">
              <a:rPr lang="pt-BR" smtClean="0"/>
              <a:t>25/02/2019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3C26E-C44D-40F7-AE2B-D1D18ACD3B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13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0913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207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3156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201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484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035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598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5522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682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6223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188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253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504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26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727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8740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687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7349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43772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437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3327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851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153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8356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0640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2881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36295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0940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0436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187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96317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3024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439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38750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0318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8630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370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37130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9266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0266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1313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2510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7284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7542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2205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04779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1103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5754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98092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826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3979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4679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9251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9212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962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3844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73142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84164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14454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6647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3285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797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9736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0231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33533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629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8253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306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0564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10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1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112.png"/><Relationship Id="rId5" Type="http://schemas.openxmlformats.org/officeDocument/2006/relationships/image" Target="../media/image107.png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50.png"/><Relationship Id="rId18" Type="http://schemas.openxmlformats.org/officeDocument/2006/relationships/image" Target="../media/image50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12" Type="http://schemas.openxmlformats.org/officeDocument/2006/relationships/image" Target="../media/image118.png"/><Relationship Id="rId17" Type="http://schemas.openxmlformats.org/officeDocument/2006/relationships/image" Target="../media/image490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4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0.png"/><Relationship Id="rId11" Type="http://schemas.openxmlformats.org/officeDocument/2006/relationships/image" Target="../media/image117.png"/><Relationship Id="rId5" Type="http://schemas.openxmlformats.org/officeDocument/2006/relationships/image" Target="../media/image390.png"/><Relationship Id="rId15" Type="http://schemas.openxmlformats.org/officeDocument/2006/relationships/image" Target="../media/image470.png"/><Relationship Id="rId10" Type="http://schemas.openxmlformats.org/officeDocument/2006/relationships/image" Target="../media/image440.png"/><Relationship Id="rId19" Type="http://schemas.openxmlformats.org/officeDocument/2006/relationships/image" Target="../media/image51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Relationship Id="rId14" Type="http://schemas.openxmlformats.org/officeDocument/2006/relationships/image" Target="../media/image4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0.png"/><Relationship Id="rId4" Type="http://schemas.openxmlformats.org/officeDocument/2006/relationships/image" Target="../media/image1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570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5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630.png"/><Relationship Id="rId7" Type="http://schemas.openxmlformats.org/officeDocument/2006/relationships/image" Target="../media/image129.png"/><Relationship Id="rId12" Type="http://schemas.openxmlformats.org/officeDocument/2006/relationships/image" Target="../media/image70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11" Type="http://schemas.openxmlformats.org/officeDocument/2006/relationships/image" Target="../media/image690.png"/><Relationship Id="rId5" Type="http://schemas.openxmlformats.org/officeDocument/2006/relationships/image" Target="../media/image650.png"/><Relationship Id="rId10" Type="http://schemas.openxmlformats.org/officeDocument/2006/relationships/image" Target="../media/image680.png"/><Relationship Id="rId4" Type="http://schemas.openxmlformats.org/officeDocument/2006/relationships/image" Target="../media/image640.png"/><Relationship Id="rId9" Type="http://schemas.openxmlformats.org/officeDocument/2006/relationships/image" Target="../media/image67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50.png"/><Relationship Id="rId18" Type="http://schemas.openxmlformats.org/officeDocument/2006/relationships/image" Target="../media/image740.png"/><Relationship Id="rId3" Type="http://schemas.openxmlformats.org/officeDocument/2006/relationships/image" Target="../media/image370.png"/><Relationship Id="rId7" Type="http://schemas.openxmlformats.org/officeDocument/2006/relationships/image" Target="../media/image720.png"/><Relationship Id="rId12" Type="http://schemas.openxmlformats.org/officeDocument/2006/relationships/image" Target="../media/image118.png"/><Relationship Id="rId17" Type="http://schemas.openxmlformats.org/officeDocument/2006/relationships/image" Target="../media/image730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4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0.png"/><Relationship Id="rId11" Type="http://schemas.openxmlformats.org/officeDocument/2006/relationships/image" Target="../media/image117.png"/><Relationship Id="rId5" Type="http://schemas.openxmlformats.org/officeDocument/2006/relationships/image" Target="../media/image390.png"/><Relationship Id="rId15" Type="http://schemas.openxmlformats.org/officeDocument/2006/relationships/image" Target="../media/image47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Relationship Id="rId14" Type="http://schemas.openxmlformats.org/officeDocument/2006/relationships/image" Target="../media/image46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50.png"/><Relationship Id="rId18" Type="http://schemas.openxmlformats.org/officeDocument/2006/relationships/image" Target="../media/image740.png"/><Relationship Id="rId3" Type="http://schemas.openxmlformats.org/officeDocument/2006/relationships/image" Target="../media/image370.png"/><Relationship Id="rId7" Type="http://schemas.openxmlformats.org/officeDocument/2006/relationships/image" Target="../media/image720.png"/><Relationship Id="rId12" Type="http://schemas.openxmlformats.org/officeDocument/2006/relationships/image" Target="../media/image118.png"/><Relationship Id="rId17" Type="http://schemas.openxmlformats.org/officeDocument/2006/relationships/image" Target="../media/image750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4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0.png"/><Relationship Id="rId11" Type="http://schemas.openxmlformats.org/officeDocument/2006/relationships/image" Target="../media/image117.png"/><Relationship Id="rId5" Type="http://schemas.openxmlformats.org/officeDocument/2006/relationships/image" Target="../media/image390.png"/><Relationship Id="rId15" Type="http://schemas.openxmlformats.org/officeDocument/2006/relationships/image" Target="../media/image47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Relationship Id="rId14" Type="http://schemas.openxmlformats.org/officeDocument/2006/relationships/image" Target="../media/image4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50.png"/><Relationship Id="rId18" Type="http://schemas.openxmlformats.org/officeDocument/2006/relationships/image" Target="../media/image760.png"/><Relationship Id="rId3" Type="http://schemas.openxmlformats.org/officeDocument/2006/relationships/image" Target="../media/image370.png"/><Relationship Id="rId7" Type="http://schemas.openxmlformats.org/officeDocument/2006/relationships/image" Target="../media/image720.png"/><Relationship Id="rId12" Type="http://schemas.openxmlformats.org/officeDocument/2006/relationships/image" Target="../media/image118.png"/><Relationship Id="rId17" Type="http://schemas.openxmlformats.org/officeDocument/2006/relationships/image" Target="../media/image730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4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0.png"/><Relationship Id="rId11" Type="http://schemas.openxmlformats.org/officeDocument/2006/relationships/image" Target="../media/image117.png"/><Relationship Id="rId5" Type="http://schemas.openxmlformats.org/officeDocument/2006/relationships/image" Target="../media/image390.png"/><Relationship Id="rId15" Type="http://schemas.openxmlformats.org/officeDocument/2006/relationships/image" Target="../media/image470.png"/><Relationship Id="rId10" Type="http://schemas.openxmlformats.org/officeDocument/2006/relationships/image" Target="../media/image440.png"/><Relationship Id="rId19" Type="http://schemas.openxmlformats.org/officeDocument/2006/relationships/image" Target="../media/image77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Relationship Id="rId14" Type="http://schemas.openxmlformats.org/officeDocument/2006/relationships/image" Target="../media/image46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77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Relationship Id="rId9" Type="http://schemas.openxmlformats.org/officeDocument/2006/relationships/image" Target="../media/image8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77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820.png"/><Relationship Id="rId10" Type="http://schemas.openxmlformats.org/officeDocument/2006/relationships/image" Target="../media/image130.png"/><Relationship Id="rId4" Type="http://schemas.openxmlformats.org/officeDocument/2006/relationships/image" Target="../media/image780.png"/><Relationship Id="rId9" Type="http://schemas.openxmlformats.org/officeDocument/2006/relationships/image" Target="../media/image81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11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118.png"/><Relationship Id="rId9" Type="http://schemas.openxmlformats.org/officeDocument/2006/relationships/image" Target="../media/image84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86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1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0.png"/><Relationship Id="rId5" Type="http://schemas.openxmlformats.org/officeDocument/2006/relationships/image" Target="../media/image910.png"/><Relationship Id="rId4" Type="http://schemas.openxmlformats.org/officeDocument/2006/relationships/image" Target="../media/image118.png"/><Relationship Id="rId9" Type="http://schemas.openxmlformats.org/officeDocument/2006/relationships/image" Target="../media/image1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0.png"/><Relationship Id="rId5" Type="http://schemas.openxmlformats.org/officeDocument/2006/relationships/image" Target="../media/image950.png"/><Relationship Id="rId4" Type="http://schemas.openxmlformats.org/officeDocument/2006/relationships/image" Target="../media/image9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1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251372" y="209087"/>
            <a:ext cx="8569100" cy="99451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ea typeface="맑은 고딕" pitchFamily="50" charset="-127"/>
                <a:cs typeface="Segoe UI" panose="020B0502040204020203" pitchFamily="34" charset="0"/>
              </a:rPr>
              <a:t>Aprendizado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ea typeface="맑은 고딕" pitchFamily="50" charset="-127"/>
                <a:cs typeface="Segoe UI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ea typeface="맑은 고딕" pitchFamily="50" charset="-127"/>
                <a:cs typeface="Segoe UI" panose="020B0502040204020203" pitchFamily="34" charset="0"/>
              </a:rPr>
              <a:t>Não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ea typeface="맑은 고딕" pitchFamily="50" charset="-127"/>
                <a:cs typeface="Segoe UI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ea typeface="맑은 고딕" pitchFamily="50" charset="-127"/>
                <a:cs typeface="Segoe UI" panose="020B0502040204020203" pitchFamily="34" charset="0"/>
              </a:rPr>
              <a:t>Supervisionado</a:t>
            </a:r>
            <a:endParaRPr lang="en-US" altLang="ko-KR" dirty="0">
              <a:solidFill>
                <a:schemeClr val="bg1"/>
              </a:solidFill>
              <a:latin typeface="Segoe UI" panose="020B0502040204020203" pitchFamily="34" charset="0"/>
              <a:ea typeface="맑은 고딕" pitchFamily="50" charset="-127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754355-3C5C-4549-9F9B-0EA8BDD689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98" y="1059582"/>
            <a:ext cx="5492507" cy="3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89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Prático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557999BD-79C9-476F-B4EE-3DA73CDF9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036015"/>
              </p:ext>
            </p:extLst>
          </p:nvPr>
        </p:nvGraphicFramePr>
        <p:xfrm>
          <a:off x="971600" y="1707654"/>
          <a:ext cx="7488832" cy="2577102"/>
        </p:xfrm>
        <a:graphic>
          <a:graphicData uri="http://schemas.openxmlformats.org/drawingml/2006/table">
            <a:tbl>
              <a:tblPr/>
              <a:tblGrid>
                <a:gridCol w="816989">
                  <a:extLst>
                    <a:ext uri="{9D8B030D-6E8A-4147-A177-3AD203B41FA5}">
                      <a16:colId xmlns:a16="http://schemas.microsoft.com/office/drawing/2014/main" val="531235850"/>
                    </a:ext>
                  </a:extLst>
                </a:gridCol>
                <a:gridCol w="1297057">
                  <a:extLst>
                    <a:ext uri="{9D8B030D-6E8A-4147-A177-3AD203B41FA5}">
                      <a16:colId xmlns:a16="http://schemas.microsoft.com/office/drawing/2014/main" val="1830064496"/>
                    </a:ext>
                  </a:extLst>
                </a:gridCol>
                <a:gridCol w="1507612">
                  <a:extLst>
                    <a:ext uri="{9D8B030D-6E8A-4147-A177-3AD203B41FA5}">
                      <a16:colId xmlns:a16="http://schemas.microsoft.com/office/drawing/2014/main" val="1334799649"/>
                    </a:ext>
                  </a:extLst>
                </a:gridCol>
                <a:gridCol w="515994">
                  <a:extLst>
                    <a:ext uri="{9D8B030D-6E8A-4147-A177-3AD203B41FA5}">
                      <a16:colId xmlns:a16="http://schemas.microsoft.com/office/drawing/2014/main" val="4020989595"/>
                    </a:ext>
                  </a:extLst>
                </a:gridCol>
                <a:gridCol w="1133242">
                  <a:extLst>
                    <a:ext uri="{9D8B030D-6E8A-4147-A177-3AD203B41FA5}">
                      <a16:colId xmlns:a16="http://schemas.microsoft.com/office/drawing/2014/main" val="2206074612"/>
                    </a:ext>
                  </a:extLst>
                </a:gridCol>
                <a:gridCol w="632507">
                  <a:extLst>
                    <a:ext uri="{9D8B030D-6E8A-4147-A177-3AD203B41FA5}">
                      <a16:colId xmlns:a16="http://schemas.microsoft.com/office/drawing/2014/main" val="3068049729"/>
                    </a:ext>
                  </a:extLst>
                </a:gridCol>
                <a:gridCol w="1585431">
                  <a:extLst>
                    <a:ext uri="{9D8B030D-6E8A-4147-A177-3AD203B41FA5}">
                      <a16:colId xmlns:a16="http://schemas.microsoft.com/office/drawing/2014/main" val="2182681831"/>
                    </a:ext>
                  </a:extLst>
                </a:gridCol>
              </a:tblGrid>
              <a:tr h="82661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País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PIB </a:t>
                      </a:r>
                    </a:p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(trilhões US$)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PIB per capita </a:t>
                      </a:r>
                    </a:p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(milhares de US$)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IDH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Expectativa de vida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GINI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Média salarial </a:t>
                      </a:r>
                    </a:p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(milhares de US$)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377821"/>
                  </a:ext>
                </a:extLst>
              </a:tr>
              <a:tr h="25933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Canada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1.577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39.17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0.908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80.7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32.6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67.293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322631"/>
                  </a:ext>
                </a:extLst>
              </a:tr>
              <a:tr h="25933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China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5.878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7.54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0.687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46.9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10.22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919959"/>
                  </a:ext>
                </a:extLst>
              </a:tr>
              <a:tr h="25933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India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1.632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3.41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64.7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36.8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0.735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665940"/>
                  </a:ext>
                </a:extLst>
              </a:tr>
              <a:tr h="25933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Russia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19.84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0.755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65.5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39.9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0.72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331117"/>
                  </a:ext>
                </a:extLst>
              </a:tr>
              <a:tr h="25933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Singapura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0.223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56.69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0.866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42.5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67.1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193477"/>
                  </a:ext>
                </a:extLst>
              </a:tr>
              <a:tr h="25933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EUA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14.527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46.86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0.910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78.3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40.8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84.3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045998"/>
                  </a:ext>
                </a:extLst>
              </a:tr>
              <a:tr h="19449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9613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619A2B2-A78C-476C-87AC-5B2C0399F00E}"/>
                  </a:ext>
                </a:extLst>
              </p:cNvPr>
              <p:cNvSpPr txBox="1"/>
              <p:nvPr/>
            </p:nvSpPr>
            <p:spPr>
              <a:xfrm>
                <a:off x="2339752" y="1430655"/>
                <a:ext cx="287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619A2B2-A78C-476C-87AC-5B2C0399F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1430655"/>
                <a:ext cx="287322" cy="276999"/>
              </a:xfrm>
              <a:prstGeom prst="rect">
                <a:avLst/>
              </a:prstGeom>
              <a:blipFill>
                <a:blip r:embed="rId3"/>
                <a:stretch>
                  <a:fillRect l="-10638" r="-4255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76FFB69F-90E2-4A63-91DA-8B029ABA0FD2}"/>
                  </a:ext>
                </a:extLst>
              </p:cNvPr>
              <p:cNvSpPr txBox="1"/>
              <p:nvPr/>
            </p:nvSpPr>
            <p:spPr>
              <a:xfrm>
                <a:off x="3702582" y="1430655"/>
                <a:ext cx="292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76FFB69F-90E2-4A63-91DA-8B029ABA0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582" y="1430655"/>
                <a:ext cx="292644" cy="276999"/>
              </a:xfrm>
              <a:prstGeom prst="rect">
                <a:avLst/>
              </a:prstGeom>
              <a:blipFill>
                <a:blip r:embed="rId4"/>
                <a:stretch>
                  <a:fillRect l="-10417" r="-6250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0B48EF5-26F6-45E9-8D47-D3E19CCF9E97}"/>
                  </a:ext>
                </a:extLst>
              </p:cNvPr>
              <p:cNvSpPr txBox="1"/>
              <p:nvPr/>
            </p:nvSpPr>
            <p:spPr>
              <a:xfrm>
                <a:off x="4710708" y="1430654"/>
                <a:ext cx="292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0B48EF5-26F6-45E9-8D47-D3E19CCF9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708" y="1430654"/>
                <a:ext cx="292644" cy="276999"/>
              </a:xfrm>
              <a:prstGeom prst="rect">
                <a:avLst/>
              </a:prstGeom>
              <a:blipFill>
                <a:blip r:embed="rId5"/>
                <a:stretch>
                  <a:fillRect l="-10417" r="-4167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D3E49DA-1432-4D04-B44C-32E183DA64A7}"/>
                  </a:ext>
                </a:extLst>
              </p:cNvPr>
              <p:cNvSpPr txBox="1"/>
              <p:nvPr/>
            </p:nvSpPr>
            <p:spPr>
              <a:xfrm>
                <a:off x="5556896" y="1430654"/>
                <a:ext cx="292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D3E49DA-1432-4D04-B44C-32E183DA6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896" y="1430654"/>
                <a:ext cx="292644" cy="276999"/>
              </a:xfrm>
              <a:prstGeom prst="rect">
                <a:avLst/>
              </a:prstGeom>
              <a:blipFill>
                <a:blip r:embed="rId6"/>
                <a:stretch>
                  <a:fillRect l="-10417" r="-4167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ABD34D6D-79FA-4239-BC02-32E484419861}"/>
                  </a:ext>
                </a:extLst>
              </p:cNvPr>
              <p:cNvSpPr txBox="1"/>
              <p:nvPr/>
            </p:nvSpPr>
            <p:spPr>
              <a:xfrm>
                <a:off x="6447888" y="1430654"/>
                <a:ext cx="292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ABD34D6D-79FA-4239-BC02-32E484419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888" y="1430654"/>
                <a:ext cx="292644" cy="276999"/>
              </a:xfrm>
              <a:prstGeom prst="rect">
                <a:avLst/>
              </a:prstGeom>
              <a:blipFill>
                <a:blip r:embed="rId7"/>
                <a:stretch>
                  <a:fillRect l="-10417" r="-6250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2FC935CA-D25C-4639-8FF8-ABAD33FF3681}"/>
                  </a:ext>
                </a:extLst>
              </p:cNvPr>
              <p:cNvSpPr txBox="1"/>
              <p:nvPr/>
            </p:nvSpPr>
            <p:spPr>
              <a:xfrm>
                <a:off x="7524328" y="1430654"/>
                <a:ext cx="292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2FC935CA-D25C-4639-8FF8-ABAD33FF3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1430654"/>
                <a:ext cx="292644" cy="276999"/>
              </a:xfrm>
              <a:prstGeom prst="rect">
                <a:avLst/>
              </a:prstGeom>
              <a:blipFill>
                <a:blip r:embed="rId8"/>
                <a:stretch>
                  <a:fillRect l="-10417" r="-6250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D7BCA017-11AA-4CD7-B087-83743B301857}"/>
                  </a:ext>
                </a:extLst>
              </p:cNvPr>
              <p:cNvSpPr txBox="1"/>
              <p:nvPr/>
            </p:nvSpPr>
            <p:spPr>
              <a:xfrm>
                <a:off x="8421347" y="1430654"/>
                <a:ext cx="3214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D7BCA017-11AA-4CD7-B087-83743B301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347" y="1430654"/>
                <a:ext cx="321498" cy="276999"/>
              </a:xfrm>
              <a:prstGeom prst="rect">
                <a:avLst/>
              </a:prstGeom>
              <a:blipFill>
                <a:blip r:embed="rId9"/>
                <a:stretch>
                  <a:fillRect l="-9434" b="-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48E6E845-7D2B-48FF-A09F-B1F44465486A}"/>
                  </a:ext>
                </a:extLst>
              </p:cNvPr>
              <p:cNvSpPr txBox="1"/>
              <p:nvPr/>
            </p:nvSpPr>
            <p:spPr>
              <a:xfrm>
                <a:off x="5290028" y="977812"/>
                <a:ext cx="826380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48E6E845-7D2B-48FF-A09F-B1F44465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028" y="977812"/>
                <a:ext cx="826380" cy="280077"/>
              </a:xfrm>
              <a:prstGeom prst="rect">
                <a:avLst/>
              </a:prstGeom>
              <a:blipFill>
                <a:blip r:embed="rId10"/>
                <a:stretch>
                  <a:fillRect l="-2963" t="-2174" r="-2222" b="-10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43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Prático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BA08CFC-9A64-46EC-AFDD-C52A7F5DF1A4}"/>
              </a:ext>
            </a:extLst>
          </p:cNvPr>
          <p:cNvSpPr txBox="1">
            <a:spLocks/>
          </p:cNvSpPr>
          <p:nvPr/>
        </p:nvSpPr>
        <p:spPr>
          <a:xfrm>
            <a:off x="2051720" y="1923678"/>
            <a:ext cx="5544616" cy="93610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Como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visualizar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dados de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maneira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efetiva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algn="l"/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Como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examinar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este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conjunto de dados com 50 features?</a:t>
            </a:r>
          </a:p>
        </p:txBody>
      </p:sp>
    </p:spTree>
    <p:extLst>
      <p:ext uri="{BB962C8B-B14F-4D97-AF65-F5344CB8AC3E}">
        <p14:creationId xmlns:p14="http://schemas.microsoft.com/office/powerpoint/2010/main" val="181885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Dimensionalidade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1424727-6AF9-494C-8B05-79D26BF1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275606"/>
            <a:ext cx="5273167" cy="3096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94075E8D-5BD5-4666-8141-AA644E60EEC4}"/>
                  </a:ext>
                </a:extLst>
              </p:cNvPr>
              <p:cNvSpPr/>
              <p:nvPr/>
            </p:nvSpPr>
            <p:spPr>
              <a:xfrm>
                <a:off x="7308304" y="1203598"/>
                <a:ext cx="1122038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94075E8D-5BD5-4666-8141-AA644E60EE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1203598"/>
                <a:ext cx="1122038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26793D32-1928-4B1F-8DC6-94CD76522791}"/>
                  </a:ext>
                </a:extLst>
              </p:cNvPr>
              <p:cNvSpPr/>
              <p:nvPr/>
            </p:nvSpPr>
            <p:spPr>
              <a:xfrm>
                <a:off x="7224434" y="1707654"/>
                <a:ext cx="12897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26793D32-1928-4B1F-8DC6-94CD76522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434" y="1707654"/>
                <a:ext cx="12897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8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Dimensionalidade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4B8B56B-9B63-4A05-A6B3-0A4A45A2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993676"/>
            <a:ext cx="4522352" cy="3450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887F1BA5-414F-4719-861A-8AEE36C86C56}"/>
                  </a:ext>
                </a:extLst>
              </p:cNvPr>
              <p:cNvSpPr/>
              <p:nvPr/>
            </p:nvSpPr>
            <p:spPr>
              <a:xfrm>
                <a:off x="4427984" y="4362658"/>
                <a:ext cx="457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887F1BA5-414F-4719-861A-8AEE36C86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362658"/>
                <a:ext cx="457369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9B48B4BB-B48E-4525-B754-C09F6B7F943E}"/>
                  </a:ext>
                </a:extLst>
              </p:cNvPr>
              <p:cNvSpPr/>
              <p:nvPr/>
            </p:nvSpPr>
            <p:spPr>
              <a:xfrm>
                <a:off x="1907704" y="2283718"/>
                <a:ext cx="4626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9B48B4BB-B48E-4525-B754-C09F6B7F94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2283718"/>
                <a:ext cx="462691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DCE618-5242-41AC-A180-5D57D1D29A95}"/>
              </a:ext>
            </a:extLst>
          </p:cNvPr>
          <p:cNvSpPr txBox="1">
            <a:spLocks/>
          </p:cNvSpPr>
          <p:nvPr/>
        </p:nvSpPr>
        <p:spPr>
          <a:xfrm>
            <a:off x="6300192" y="4362658"/>
            <a:ext cx="2232248" cy="3693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Área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do País / PIB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6E7250-D295-4CBB-8AD5-EF5B7207513E}"/>
              </a:ext>
            </a:extLst>
          </p:cNvPr>
          <p:cNvSpPr txBox="1">
            <a:spLocks/>
          </p:cNvSpPr>
          <p:nvPr/>
        </p:nvSpPr>
        <p:spPr>
          <a:xfrm rot="16200000">
            <a:off x="426894" y="2283718"/>
            <a:ext cx="2232248" cy="3693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PIB per capita / PIB</a:t>
            </a:r>
          </a:p>
        </p:txBody>
      </p:sp>
    </p:spTree>
    <p:extLst>
      <p:ext uri="{BB962C8B-B14F-4D97-AF65-F5344CB8AC3E}">
        <p14:creationId xmlns:p14="http://schemas.microsoft.com/office/powerpoint/2010/main" val="178964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953524" y="3730616"/>
            <a:ext cx="709293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PCA: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Principal Component Analysis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EF5389-735D-483B-83B5-784AB6BBE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407" y="1055239"/>
            <a:ext cx="1950889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39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PCA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B03A9C1-487D-4866-8ED9-6AAEEF56B4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13" y="954812"/>
            <a:ext cx="5492507" cy="3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73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PCA: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Formulando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Problema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4FF5516-AB82-44AD-B518-C3CDA437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966996"/>
            <a:ext cx="5143656" cy="3793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3382D470-DB11-48C6-A3D2-A78AA75ECE63}"/>
                  </a:ext>
                </a:extLst>
              </p:cNvPr>
              <p:cNvSpPr/>
              <p:nvPr/>
            </p:nvSpPr>
            <p:spPr>
              <a:xfrm>
                <a:off x="7164288" y="1203598"/>
                <a:ext cx="1161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3382D470-DB11-48C6-A3D2-A78AA75EC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1203598"/>
                <a:ext cx="11615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C831FF0-7F46-445A-99FE-9E747536D97C}"/>
              </a:ext>
            </a:extLst>
          </p:cNvPr>
          <p:cNvCxnSpPr>
            <a:cxnSpLocks/>
          </p:cNvCxnSpPr>
          <p:nvPr/>
        </p:nvCxnSpPr>
        <p:spPr>
          <a:xfrm flipV="1">
            <a:off x="2483768" y="1707654"/>
            <a:ext cx="3888432" cy="30243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4D5769C-DC2D-43B9-8804-722FA9B3BE7B}"/>
              </a:ext>
            </a:extLst>
          </p:cNvPr>
          <p:cNvCxnSpPr>
            <a:cxnSpLocks/>
          </p:cNvCxnSpPr>
          <p:nvPr/>
        </p:nvCxnSpPr>
        <p:spPr>
          <a:xfrm flipH="1" flipV="1">
            <a:off x="5724128" y="1923678"/>
            <a:ext cx="144016" cy="14401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041935B-5110-4D60-9BB4-F0E005DAD76B}"/>
              </a:ext>
            </a:extLst>
          </p:cNvPr>
          <p:cNvGrpSpPr/>
          <p:nvPr/>
        </p:nvGrpSpPr>
        <p:grpSpPr>
          <a:xfrm rot="19030067">
            <a:off x="5822845" y="2023241"/>
            <a:ext cx="144016" cy="144016"/>
            <a:chOff x="683568" y="1707654"/>
            <a:chExt cx="144016" cy="144016"/>
          </a:xfrm>
        </p:grpSpPr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874E2FA6-6DE9-4FCB-9822-1ADF3656F6F1}"/>
                </a:ext>
              </a:extLst>
            </p:cNvPr>
            <p:cNvCxnSpPr/>
            <p:nvPr/>
          </p:nvCxnSpPr>
          <p:spPr>
            <a:xfrm>
              <a:off x="683568" y="1707654"/>
              <a:ext cx="144016" cy="144016"/>
            </a:xfrm>
            <a:prstGeom prst="line">
              <a:avLst/>
            </a:prstGeom>
            <a:ln w="28575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045D8D2D-DD59-4D82-B7A4-87B16E6475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568" y="1707654"/>
              <a:ext cx="144016" cy="144016"/>
            </a:xfrm>
            <a:prstGeom prst="line">
              <a:avLst/>
            </a:prstGeom>
            <a:ln w="28575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E08040BE-47AC-4E6D-ABAF-3515E83E0D59}"/>
              </a:ext>
            </a:extLst>
          </p:cNvPr>
          <p:cNvCxnSpPr>
            <a:cxnSpLocks/>
          </p:cNvCxnSpPr>
          <p:nvPr/>
        </p:nvCxnSpPr>
        <p:spPr>
          <a:xfrm flipH="1" flipV="1">
            <a:off x="5508104" y="2417931"/>
            <a:ext cx="144016" cy="14401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110EAB38-5F88-4264-9391-5D34A04AA6C8}"/>
              </a:ext>
            </a:extLst>
          </p:cNvPr>
          <p:cNvGrpSpPr/>
          <p:nvPr/>
        </p:nvGrpSpPr>
        <p:grpSpPr>
          <a:xfrm rot="19030067">
            <a:off x="5436097" y="2319368"/>
            <a:ext cx="144016" cy="144016"/>
            <a:chOff x="683568" y="1707654"/>
            <a:chExt cx="144016" cy="144016"/>
          </a:xfrm>
        </p:grpSpPr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13139272-236A-4D57-AE38-FB140CA86F15}"/>
                </a:ext>
              </a:extLst>
            </p:cNvPr>
            <p:cNvCxnSpPr/>
            <p:nvPr/>
          </p:nvCxnSpPr>
          <p:spPr>
            <a:xfrm>
              <a:off x="683568" y="1707654"/>
              <a:ext cx="144016" cy="144016"/>
            </a:xfrm>
            <a:prstGeom prst="line">
              <a:avLst/>
            </a:prstGeom>
            <a:ln w="28575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27789F6C-E00C-40E6-8C59-D5B4D6076C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568" y="1707654"/>
              <a:ext cx="144016" cy="144016"/>
            </a:xfrm>
            <a:prstGeom prst="line">
              <a:avLst/>
            </a:prstGeom>
            <a:ln w="28575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4F81AE6-6DCF-4992-9457-36F6D22E4BC2}"/>
              </a:ext>
            </a:extLst>
          </p:cNvPr>
          <p:cNvGrpSpPr/>
          <p:nvPr/>
        </p:nvGrpSpPr>
        <p:grpSpPr>
          <a:xfrm rot="19030067">
            <a:off x="4889787" y="2721863"/>
            <a:ext cx="144016" cy="144016"/>
            <a:chOff x="683568" y="1707654"/>
            <a:chExt cx="144016" cy="144016"/>
          </a:xfrm>
        </p:grpSpPr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B27926B6-9E85-4AAE-AC27-9659D2F66338}"/>
                </a:ext>
              </a:extLst>
            </p:cNvPr>
            <p:cNvCxnSpPr/>
            <p:nvPr/>
          </p:nvCxnSpPr>
          <p:spPr>
            <a:xfrm>
              <a:off x="683568" y="1707654"/>
              <a:ext cx="144016" cy="144016"/>
            </a:xfrm>
            <a:prstGeom prst="line">
              <a:avLst/>
            </a:prstGeom>
            <a:ln w="28575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7235C1E8-228B-4636-9247-14DDE25DA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568" y="1707654"/>
              <a:ext cx="144016" cy="144016"/>
            </a:xfrm>
            <a:prstGeom prst="line">
              <a:avLst/>
            </a:prstGeom>
            <a:ln w="28575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387E8B2C-E094-4B49-90DC-9C2176C448F0}"/>
              </a:ext>
            </a:extLst>
          </p:cNvPr>
          <p:cNvGrpSpPr/>
          <p:nvPr/>
        </p:nvGrpSpPr>
        <p:grpSpPr>
          <a:xfrm rot="19030067">
            <a:off x="3102086" y="4126172"/>
            <a:ext cx="144016" cy="144016"/>
            <a:chOff x="683568" y="1707654"/>
            <a:chExt cx="144016" cy="144016"/>
          </a:xfrm>
        </p:grpSpPr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92C7BED2-8A28-4FB8-86BB-FE010D6D6A4C}"/>
                </a:ext>
              </a:extLst>
            </p:cNvPr>
            <p:cNvCxnSpPr/>
            <p:nvPr/>
          </p:nvCxnSpPr>
          <p:spPr>
            <a:xfrm>
              <a:off x="683568" y="1707654"/>
              <a:ext cx="144016" cy="144016"/>
            </a:xfrm>
            <a:prstGeom prst="line">
              <a:avLst/>
            </a:prstGeom>
            <a:ln w="28575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2A95F671-4373-43E1-A5CD-FDD875321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568" y="1707654"/>
              <a:ext cx="144016" cy="144016"/>
            </a:xfrm>
            <a:prstGeom prst="line">
              <a:avLst/>
            </a:prstGeom>
            <a:ln w="28575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80074D8-EEB0-4085-8670-F08711A7125E}"/>
              </a:ext>
            </a:extLst>
          </p:cNvPr>
          <p:cNvGrpSpPr/>
          <p:nvPr/>
        </p:nvGrpSpPr>
        <p:grpSpPr>
          <a:xfrm rot="19030067">
            <a:off x="2478528" y="4634231"/>
            <a:ext cx="144016" cy="144016"/>
            <a:chOff x="683568" y="1707654"/>
            <a:chExt cx="144016" cy="144016"/>
          </a:xfrm>
        </p:grpSpPr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F1463FFC-61D2-4E89-AE7D-D9DCAA229E94}"/>
                </a:ext>
              </a:extLst>
            </p:cNvPr>
            <p:cNvCxnSpPr/>
            <p:nvPr/>
          </p:nvCxnSpPr>
          <p:spPr>
            <a:xfrm>
              <a:off x="683568" y="1707654"/>
              <a:ext cx="144016" cy="144016"/>
            </a:xfrm>
            <a:prstGeom prst="line">
              <a:avLst/>
            </a:prstGeom>
            <a:ln w="28575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DA49A830-7965-4398-BE18-4B3DD2DCA2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568" y="1707654"/>
              <a:ext cx="144016" cy="144016"/>
            </a:xfrm>
            <a:prstGeom prst="line">
              <a:avLst/>
            </a:prstGeom>
            <a:ln w="28575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598507D6-1274-4591-B897-101B5A848CFA}"/>
              </a:ext>
            </a:extLst>
          </p:cNvPr>
          <p:cNvCxnSpPr>
            <a:cxnSpLocks/>
          </p:cNvCxnSpPr>
          <p:nvPr/>
        </p:nvCxnSpPr>
        <p:spPr>
          <a:xfrm flipH="1" flipV="1">
            <a:off x="2394263" y="4515966"/>
            <a:ext cx="169555" cy="1960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31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PCA: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Formulando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Problema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D97A42-FB75-437C-86B1-C91E0FDB8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923678"/>
            <a:ext cx="3384376" cy="2559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Placeholder 2">
                <a:extLst>
                  <a:ext uri="{FF2B5EF4-FFF2-40B4-BE49-F238E27FC236}">
                    <a16:creationId xmlns:a16="http://schemas.microsoft.com/office/drawing/2014/main" id="{EAFF6B45-5D50-419B-BC28-4DFEEDBC65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987574"/>
                <a:ext cx="7632848" cy="936104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Problema: </a:t>
                </a:r>
                <a:r>
                  <a:rPr lang="en-US" altLang="ko-KR" i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Redução</a:t>
                </a:r>
                <a:r>
                  <a:rPr lang="en-US" altLang="ko-KR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de 2 para 1 </a:t>
                </a:r>
                <a:r>
                  <a:rPr lang="en-US" altLang="ko-KR" i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dimensão</a:t>
                </a:r>
                <a:endParaRPr lang="en-US" altLang="ko-K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l"/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Encontrar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uma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direção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vetor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𝑢</m:t>
                        </m:r>
                      </m:e>
                      <m:sup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 para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projeção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dos dados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minimizando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o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erro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de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projeção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3" name="Text Placeholder 2">
                <a:extLst>
                  <a:ext uri="{FF2B5EF4-FFF2-40B4-BE49-F238E27FC236}">
                    <a16:creationId xmlns:a16="http://schemas.microsoft.com/office/drawing/2014/main" id="{EAFF6B45-5D50-419B-BC28-4DFEEDBC6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987574"/>
                <a:ext cx="7632848" cy="936104"/>
              </a:xfrm>
              <a:prstGeom prst="rect">
                <a:avLst/>
              </a:prstGeom>
              <a:blipFill>
                <a:blip r:embed="rId4"/>
                <a:stretch>
                  <a:fillRect l="-24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6566521-112C-4754-B38B-919F92913B0D}"/>
              </a:ext>
            </a:extLst>
          </p:cNvPr>
          <p:cNvCxnSpPr>
            <a:cxnSpLocks/>
          </p:cNvCxnSpPr>
          <p:nvPr/>
        </p:nvCxnSpPr>
        <p:spPr>
          <a:xfrm flipV="1">
            <a:off x="4572000" y="2931790"/>
            <a:ext cx="648072" cy="5760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A3B8CC1F-37C3-4836-AC02-65E3A73EB26E}"/>
                  </a:ext>
                </a:extLst>
              </p:cNvPr>
              <p:cNvSpPr/>
              <p:nvPr/>
            </p:nvSpPr>
            <p:spPr>
              <a:xfrm>
                <a:off x="4688065" y="2635605"/>
                <a:ext cx="584711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A3B8CC1F-37C3-4836-AC02-65E3A73EB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065" y="2635605"/>
                <a:ext cx="584711" cy="348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CC1EBCF-4190-4A91-AB3C-571F1223DF5E}"/>
              </a:ext>
            </a:extLst>
          </p:cNvPr>
          <p:cNvCxnSpPr>
            <a:cxnSpLocks/>
          </p:cNvCxnSpPr>
          <p:nvPr/>
        </p:nvCxnSpPr>
        <p:spPr>
          <a:xfrm flipH="1">
            <a:off x="3347864" y="2355726"/>
            <a:ext cx="2520280" cy="2232248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FF553E94-8ADC-43BB-9731-4AC0684F8D84}"/>
              </a:ext>
            </a:extLst>
          </p:cNvPr>
          <p:cNvGrpSpPr/>
          <p:nvPr/>
        </p:nvGrpSpPr>
        <p:grpSpPr>
          <a:xfrm rot="19030067">
            <a:off x="5518554" y="2563597"/>
            <a:ext cx="144016" cy="144016"/>
            <a:chOff x="683568" y="1707654"/>
            <a:chExt cx="144016" cy="144016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06FD11A5-EEB2-412A-90E5-911AF93345DE}"/>
                </a:ext>
              </a:extLst>
            </p:cNvPr>
            <p:cNvCxnSpPr/>
            <p:nvPr/>
          </p:nvCxnSpPr>
          <p:spPr>
            <a:xfrm>
              <a:off x="683568" y="1707654"/>
              <a:ext cx="144016" cy="144016"/>
            </a:xfrm>
            <a:prstGeom prst="line">
              <a:avLst/>
            </a:prstGeom>
            <a:ln w="28575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B8F737E7-672F-41E7-B462-5F43722D20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568" y="1707654"/>
              <a:ext cx="144016" cy="144016"/>
            </a:xfrm>
            <a:prstGeom prst="line">
              <a:avLst/>
            </a:prstGeom>
            <a:ln w="28575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23BBFD6-890A-4194-B268-C55B25578730}"/>
              </a:ext>
            </a:extLst>
          </p:cNvPr>
          <p:cNvGrpSpPr/>
          <p:nvPr/>
        </p:nvGrpSpPr>
        <p:grpSpPr>
          <a:xfrm rot="19030067">
            <a:off x="5232264" y="2780638"/>
            <a:ext cx="144016" cy="144016"/>
            <a:chOff x="683568" y="1707654"/>
            <a:chExt cx="144016" cy="144016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B1D0BAA3-13FE-46A2-8319-0A7A78B5F5BF}"/>
                </a:ext>
              </a:extLst>
            </p:cNvPr>
            <p:cNvCxnSpPr/>
            <p:nvPr/>
          </p:nvCxnSpPr>
          <p:spPr>
            <a:xfrm>
              <a:off x="683568" y="1707654"/>
              <a:ext cx="144016" cy="144016"/>
            </a:xfrm>
            <a:prstGeom prst="line">
              <a:avLst/>
            </a:prstGeom>
            <a:ln w="28575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5DF073F5-1789-4922-83F4-785666273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568" y="1707654"/>
              <a:ext cx="144016" cy="144016"/>
            </a:xfrm>
            <a:prstGeom prst="line">
              <a:avLst/>
            </a:prstGeom>
            <a:ln w="28575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23CB480B-45CC-4F9F-85F2-9352619B47EF}"/>
              </a:ext>
            </a:extLst>
          </p:cNvPr>
          <p:cNvGrpSpPr/>
          <p:nvPr/>
        </p:nvGrpSpPr>
        <p:grpSpPr>
          <a:xfrm rot="19030067">
            <a:off x="4925790" y="3083561"/>
            <a:ext cx="144016" cy="144016"/>
            <a:chOff x="683568" y="1707654"/>
            <a:chExt cx="144016" cy="144016"/>
          </a:xfrm>
        </p:grpSpPr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40D1B6E6-9A6A-4401-8013-EFFF747E1C8F}"/>
                </a:ext>
              </a:extLst>
            </p:cNvPr>
            <p:cNvCxnSpPr/>
            <p:nvPr/>
          </p:nvCxnSpPr>
          <p:spPr>
            <a:xfrm>
              <a:off x="683568" y="1707654"/>
              <a:ext cx="144016" cy="144016"/>
            </a:xfrm>
            <a:prstGeom prst="line">
              <a:avLst/>
            </a:prstGeom>
            <a:ln w="28575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0F819136-176E-408F-B85E-5C9960F2B0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568" y="1707654"/>
              <a:ext cx="144016" cy="144016"/>
            </a:xfrm>
            <a:prstGeom prst="line">
              <a:avLst/>
            </a:prstGeom>
            <a:ln w="28575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AC3AFF7-262E-44BF-A2A4-8245748E12C6}"/>
              </a:ext>
            </a:extLst>
          </p:cNvPr>
          <p:cNvGrpSpPr/>
          <p:nvPr/>
        </p:nvGrpSpPr>
        <p:grpSpPr>
          <a:xfrm rot="19030067">
            <a:off x="3760810" y="4083918"/>
            <a:ext cx="144016" cy="144016"/>
            <a:chOff x="683568" y="1707654"/>
            <a:chExt cx="144016" cy="144016"/>
          </a:xfrm>
        </p:grpSpPr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C73D7772-4DD9-447F-9BD4-7C7514C2F947}"/>
                </a:ext>
              </a:extLst>
            </p:cNvPr>
            <p:cNvCxnSpPr/>
            <p:nvPr/>
          </p:nvCxnSpPr>
          <p:spPr>
            <a:xfrm>
              <a:off x="683568" y="1707654"/>
              <a:ext cx="144016" cy="144016"/>
            </a:xfrm>
            <a:prstGeom prst="line">
              <a:avLst/>
            </a:prstGeom>
            <a:ln w="28575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54D7CBF9-4E5B-4C61-B60F-D2CAB8574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568" y="1707654"/>
              <a:ext cx="144016" cy="144016"/>
            </a:xfrm>
            <a:prstGeom prst="line">
              <a:avLst/>
            </a:prstGeom>
            <a:ln w="28575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72CEACF1-9B4E-46C7-BB7B-496CA3DBF99C}"/>
              </a:ext>
            </a:extLst>
          </p:cNvPr>
          <p:cNvGrpSpPr/>
          <p:nvPr/>
        </p:nvGrpSpPr>
        <p:grpSpPr>
          <a:xfrm rot="19030067">
            <a:off x="3349096" y="4463646"/>
            <a:ext cx="144016" cy="144016"/>
            <a:chOff x="683568" y="1707654"/>
            <a:chExt cx="144016" cy="144016"/>
          </a:xfrm>
        </p:grpSpPr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14795268-B68F-4282-A893-1DFB271F5679}"/>
                </a:ext>
              </a:extLst>
            </p:cNvPr>
            <p:cNvCxnSpPr/>
            <p:nvPr/>
          </p:nvCxnSpPr>
          <p:spPr>
            <a:xfrm>
              <a:off x="683568" y="1707654"/>
              <a:ext cx="144016" cy="144016"/>
            </a:xfrm>
            <a:prstGeom prst="line">
              <a:avLst/>
            </a:prstGeom>
            <a:ln w="28575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419A2932-F8F2-4C67-95AE-4CE4C78337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568" y="1707654"/>
              <a:ext cx="144016" cy="144016"/>
            </a:xfrm>
            <a:prstGeom prst="line">
              <a:avLst/>
            </a:prstGeom>
            <a:ln w="28575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6FBF1E5E-3D8E-41A7-8D72-7B0A3C59A077}"/>
                  </a:ext>
                </a:extLst>
              </p:cNvPr>
              <p:cNvSpPr/>
              <p:nvPr/>
            </p:nvSpPr>
            <p:spPr>
              <a:xfrm>
                <a:off x="467544" y="2064101"/>
                <a:ext cx="3189271" cy="532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Retorno PCA: </a:t>
                </a:r>
              </a:p>
              <a:p>
                <a:r>
                  <a:rPr lang="en-US" altLang="ko-KR" sz="14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Não importa se o vetor 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sz="1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sz="1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𝑢</m:t>
                        </m:r>
                      </m:e>
                      <m:sup>
                        <m:r>
                          <a:rPr lang="pt-BR" altLang="ko-KR" sz="1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altLang="ko-KR" sz="14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ou </a:t>
                </a:r>
                <a14:m>
                  <m:oMath xmlns:m="http://schemas.openxmlformats.org/officeDocument/2006/math">
                    <m:r>
                      <a:rPr lang="pt-BR" altLang="ko-KR" sz="1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sSup>
                      <m:sSupPr>
                        <m:ctrlPr>
                          <a:rPr lang="pt-BR" altLang="ko-KR" sz="1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sz="1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𝑢</m:t>
                        </m:r>
                      </m:e>
                      <m:sup>
                        <m:r>
                          <a:rPr lang="pt-BR" altLang="ko-KR" sz="1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altLang="ko-KR" sz="140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6FBF1E5E-3D8E-41A7-8D72-7B0A3C59A0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064101"/>
                <a:ext cx="3189271" cy="532133"/>
              </a:xfrm>
              <a:prstGeom prst="rect">
                <a:avLst/>
              </a:prstGeom>
              <a:blipFill>
                <a:blip r:embed="rId6"/>
                <a:stretch>
                  <a:fillRect l="-574" t="-3448" b="-103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6DFCCC8D-307B-4DE5-87C8-7FFD16C622FB}"/>
              </a:ext>
            </a:extLst>
          </p:cNvPr>
          <p:cNvCxnSpPr>
            <a:cxnSpLocks/>
          </p:cNvCxnSpPr>
          <p:nvPr/>
        </p:nvCxnSpPr>
        <p:spPr>
          <a:xfrm flipH="1">
            <a:off x="4139952" y="3507855"/>
            <a:ext cx="427601" cy="38265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2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PCA: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Formulando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Problema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Placeholder 2">
                <a:extLst>
                  <a:ext uri="{FF2B5EF4-FFF2-40B4-BE49-F238E27FC236}">
                    <a16:creationId xmlns:a16="http://schemas.microsoft.com/office/drawing/2014/main" id="{EAFF6B45-5D50-419B-BC28-4DFEEDBC65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987574"/>
                <a:ext cx="7632848" cy="936104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Geral: </a:t>
                </a:r>
                <a:r>
                  <a:rPr lang="en-US" altLang="ko-KR" i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Redução</a:t>
                </a:r>
                <a:r>
                  <a:rPr lang="en-US" altLang="ko-KR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de </a:t>
                </a:r>
                <a:r>
                  <a:rPr lang="pt-BR" altLang="ko-KR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n-dimensões para k-dimensões</a:t>
                </a:r>
              </a:p>
              <a:p>
                <a:pPr algn="l"/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Encontrar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vetores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para projeção minimizando o erro</a:t>
                </a:r>
                <a:endParaRPr lang="en-US" altLang="ko-KR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3" name="Text Placeholder 2">
                <a:extLst>
                  <a:ext uri="{FF2B5EF4-FFF2-40B4-BE49-F238E27FC236}">
                    <a16:creationId xmlns:a16="http://schemas.microsoft.com/office/drawing/2014/main" id="{EAFF6B45-5D50-419B-BC28-4DFEEDBC6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987574"/>
                <a:ext cx="7632848" cy="936104"/>
              </a:xfrm>
              <a:prstGeom prst="rect">
                <a:avLst/>
              </a:prstGeom>
              <a:blipFill>
                <a:blip r:embed="rId3"/>
                <a:stretch>
                  <a:fillRect l="-24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00C83D88-D9EC-4485-A71D-B81590F9F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1779662"/>
            <a:ext cx="3886386" cy="2723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81A78DE7-2A42-4FDB-BA9F-B150BDEC9BF1}"/>
                  </a:ext>
                </a:extLst>
              </p:cNvPr>
              <p:cNvSpPr/>
              <p:nvPr/>
            </p:nvSpPr>
            <p:spPr>
              <a:xfrm>
                <a:off x="7427128" y="1410330"/>
                <a:ext cx="1161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81A78DE7-2A42-4FDB-BA9F-B150BDEC9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128" y="1410330"/>
                <a:ext cx="116153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A0D317FA-2A47-4C53-8B07-3D6648376223}"/>
                  </a:ext>
                </a:extLst>
              </p:cNvPr>
              <p:cNvSpPr/>
              <p:nvPr/>
            </p:nvSpPr>
            <p:spPr>
              <a:xfrm>
                <a:off x="7427128" y="1751786"/>
                <a:ext cx="8472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A0D317FA-2A47-4C53-8B07-3D6648376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128" y="1751786"/>
                <a:ext cx="84728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27636FF-1B41-46BF-ACC8-855B310986B9}"/>
              </a:ext>
            </a:extLst>
          </p:cNvPr>
          <p:cNvCxnSpPr>
            <a:cxnSpLocks/>
          </p:cNvCxnSpPr>
          <p:nvPr/>
        </p:nvCxnSpPr>
        <p:spPr>
          <a:xfrm flipV="1">
            <a:off x="3419872" y="2571750"/>
            <a:ext cx="864096" cy="4320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30D2A7C-3EFE-427D-A5AD-7261EDFE4265}"/>
              </a:ext>
            </a:extLst>
          </p:cNvPr>
          <p:cNvCxnSpPr>
            <a:cxnSpLocks/>
          </p:cNvCxnSpPr>
          <p:nvPr/>
        </p:nvCxnSpPr>
        <p:spPr>
          <a:xfrm flipV="1">
            <a:off x="4612103" y="3613398"/>
            <a:ext cx="864096" cy="4320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4CEA89DF-EFE3-465F-9BAD-1488B6A55540}"/>
              </a:ext>
            </a:extLst>
          </p:cNvPr>
          <p:cNvCxnSpPr>
            <a:cxnSpLocks/>
          </p:cNvCxnSpPr>
          <p:nvPr/>
        </p:nvCxnSpPr>
        <p:spPr>
          <a:xfrm>
            <a:off x="3419872" y="2997204"/>
            <a:ext cx="1192231" cy="104824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5058C0BE-1EFE-4F7A-BF8E-EFD5E2EF9C02}"/>
              </a:ext>
            </a:extLst>
          </p:cNvPr>
          <p:cNvCxnSpPr>
            <a:cxnSpLocks/>
          </p:cNvCxnSpPr>
          <p:nvPr/>
        </p:nvCxnSpPr>
        <p:spPr>
          <a:xfrm>
            <a:off x="4283968" y="2568453"/>
            <a:ext cx="1192231" cy="104494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0007E602-8AFD-4CE5-A5B0-1BDC7DC30DDF}"/>
              </a:ext>
            </a:extLst>
          </p:cNvPr>
          <p:cNvCxnSpPr>
            <a:cxnSpLocks/>
          </p:cNvCxnSpPr>
          <p:nvPr/>
        </p:nvCxnSpPr>
        <p:spPr>
          <a:xfrm>
            <a:off x="4355976" y="3219822"/>
            <a:ext cx="524107" cy="432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05C34C11-2368-4C9B-940D-A088392432D1}"/>
              </a:ext>
            </a:extLst>
          </p:cNvPr>
          <p:cNvCxnSpPr>
            <a:cxnSpLocks/>
          </p:cNvCxnSpPr>
          <p:nvPr/>
        </p:nvCxnSpPr>
        <p:spPr>
          <a:xfrm flipV="1">
            <a:off x="3748007" y="3226416"/>
            <a:ext cx="607969" cy="2949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86F0C065-D5A0-4C76-A878-8488C1DC52FF}"/>
                  </a:ext>
                </a:extLst>
              </p:cNvPr>
              <p:cNvSpPr/>
              <p:nvPr/>
            </p:nvSpPr>
            <p:spPr>
              <a:xfrm>
                <a:off x="3358956" y="3450082"/>
                <a:ext cx="4900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86F0C065-D5A0-4C76-A878-8488C1DC5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956" y="3450082"/>
                <a:ext cx="49007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B9A5D0F4-E644-444A-B55A-242F6B34E8F1}"/>
                  </a:ext>
                </a:extLst>
              </p:cNvPr>
              <p:cNvSpPr/>
              <p:nvPr/>
            </p:nvSpPr>
            <p:spPr>
              <a:xfrm>
                <a:off x="4868230" y="3701078"/>
                <a:ext cx="4950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B9A5D0F4-E644-444A-B55A-242F6B34E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230" y="3701078"/>
                <a:ext cx="4950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31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45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Procedimento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PCA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AFF6B45-5D50-419B-BC28-4DFEEDBC655E}"/>
              </a:ext>
            </a:extLst>
          </p:cNvPr>
          <p:cNvSpPr txBox="1">
            <a:spLocks/>
          </p:cNvSpPr>
          <p:nvPr/>
        </p:nvSpPr>
        <p:spPr>
          <a:xfrm>
            <a:off x="467544" y="1040149"/>
            <a:ext cx="2160240" cy="4320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i="1" dirty="0" err="1">
                <a:latin typeface="Segoe UI" panose="020B0502040204020203" pitchFamily="34" charset="0"/>
                <a:cs typeface="Segoe UI" panose="020B0502040204020203" pitchFamily="34" charset="0"/>
              </a:rPr>
              <a:t>Matriz</a:t>
            </a:r>
            <a:r>
              <a:rPr lang="en-US" altLang="ko-KR" i="1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Covariância</a:t>
            </a:r>
            <a:r>
              <a:rPr lang="en-US" altLang="ko-KR" i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6643418-90F3-498D-987A-94BD1377DAE1}"/>
              </a:ext>
            </a:extLst>
          </p:cNvPr>
          <p:cNvSpPr txBox="1">
            <a:spLocks/>
          </p:cNvSpPr>
          <p:nvPr/>
        </p:nvSpPr>
        <p:spPr>
          <a:xfrm>
            <a:off x="443588" y="2787774"/>
            <a:ext cx="3408332" cy="4320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i="1" dirty="0">
                <a:latin typeface="Segoe UI" panose="020B0502040204020203" pitchFamily="34" charset="0"/>
                <a:cs typeface="Segoe UI" panose="020B0502040204020203" pitchFamily="34" charset="0"/>
              </a:rPr>
              <a:t>“Eigenvectors” da </a:t>
            </a:r>
            <a:r>
              <a:rPr lang="en-US" altLang="ko-KR" i="1" dirty="0" err="1">
                <a:latin typeface="Segoe UI" panose="020B0502040204020203" pitchFamily="34" charset="0"/>
                <a:cs typeface="Segoe UI" panose="020B0502040204020203" pitchFamily="34" charset="0"/>
              </a:rPr>
              <a:t>matriz</a:t>
            </a:r>
            <a:r>
              <a:rPr lang="en-US" altLang="ko-KR" i="1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covariância</a:t>
            </a:r>
            <a:r>
              <a:rPr lang="en-US" altLang="ko-KR" i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E3FE2213-2396-4DD5-9242-00DE65258D3D}"/>
                  </a:ext>
                </a:extLst>
              </p:cNvPr>
              <p:cNvSpPr txBox="1"/>
              <p:nvPr/>
            </p:nvSpPr>
            <p:spPr>
              <a:xfrm>
                <a:off x="1043608" y="1527485"/>
                <a:ext cx="230614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E3FE2213-2396-4DD5-9242-00DE65258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27485"/>
                <a:ext cx="2306144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7E833056-9F21-4FCC-A494-1902E62C4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3" y="3269175"/>
            <a:ext cx="3021509" cy="346840"/>
          </a:xfrm>
          <a:prstGeom prst="rect">
            <a:avLst/>
          </a:prstGeom>
        </p:spPr>
      </p:pic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84EE0349-D29C-4825-90A1-E82591DE0464}"/>
              </a:ext>
            </a:extLst>
          </p:cNvPr>
          <p:cNvSpPr/>
          <p:nvPr/>
        </p:nvSpPr>
        <p:spPr>
          <a:xfrm rot="10800000">
            <a:off x="4059410" y="3344405"/>
            <a:ext cx="224558" cy="216024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32E132C-AC05-4F6B-AAB2-A5A05188BAE0}"/>
              </a:ext>
            </a:extLst>
          </p:cNvPr>
          <p:cNvSpPr txBox="1">
            <a:spLocks/>
          </p:cNvSpPr>
          <p:nvPr/>
        </p:nvSpPr>
        <p:spPr>
          <a:xfrm>
            <a:off x="4383446" y="3226571"/>
            <a:ext cx="2871786" cy="4320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Singular Value Decomposition</a:t>
            </a:r>
          </a:p>
        </p:txBody>
      </p:sp>
      <p:sp>
        <p:nvSpPr>
          <p:cNvPr id="25" name="Colchete Esquerdo 24">
            <a:extLst>
              <a:ext uri="{FF2B5EF4-FFF2-40B4-BE49-F238E27FC236}">
                <a16:creationId xmlns:a16="http://schemas.microsoft.com/office/drawing/2014/main" id="{68964C0D-1D5A-47CE-A509-EE1B564B945D}"/>
              </a:ext>
            </a:extLst>
          </p:cNvPr>
          <p:cNvSpPr/>
          <p:nvPr/>
        </p:nvSpPr>
        <p:spPr>
          <a:xfrm rot="16200000">
            <a:off x="2285652" y="1769519"/>
            <a:ext cx="128108" cy="556154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olchete Esquerdo 25">
            <a:extLst>
              <a:ext uri="{FF2B5EF4-FFF2-40B4-BE49-F238E27FC236}">
                <a16:creationId xmlns:a16="http://schemas.microsoft.com/office/drawing/2014/main" id="{B6B46F19-0FB6-4246-8FCB-B53FF3FCFB9F}"/>
              </a:ext>
            </a:extLst>
          </p:cNvPr>
          <p:cNvSpPr/>
          <p:nvPr/>
        </p:nvSpPr>
        <p:spPr>
          <a:xfrm rot="16200000">
            <a:off x="2887765" y="1723561"/>
            <a:ext cx="128109" cy="648072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BABA4B0-BF9E-478F-A011-353A871E062B}"/>
                  </a:ext>
                </a:extLst>
              </p:cNvPr>
              <p:cNvSpPr txBox="1"/>
              <p:nvPr/>
            </p:nvSpPr>
            <p:spPr>
              <a:xfrm>
                <a:off x="2118330" y="2356927"/>
                <a:ext cx="4627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BABA4B0-BF9E-478F-A011-353A871E0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330" y="2356927"/>
                <a:ext cx="462754" cy="215444"/>
              </a:xfrm>
              <a:prstGeom prst="rect">
                <a:avLst/>
              </a:prstGeom>
              <a:blipFill>
                <a:blip r:embed="rId5"/>
                <a:stretch>
                  <a:fillRect l="-3947" r="-6579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405DFC2-8FCA-42C3-9B3E-AA729B8DF3C9}"/>
                  </a:ext>
                </a:extLst>
              </p:cNvPr>
              <p:cNvSpPr txBox="1"/>
              <p:nvPr/>
            </p:nvSpPr>
            <p:spPr>
              <a:xfrm>
                <a:off x="2720442" y="2356927"/>
                <a:ext cx="46275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1×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405DFC2-8FCA-42C3-9B3E-AA729B8D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442" y="2356927"/>
                <a:ext cx="462755" cy="215444"/>
              </a:xfrm>
              <a:prstGeom prst="rect">
                <a:avLst/>
              </a:prstGeom>
              <a:blipFill>
                <a:blip r:embed="rId6"/>
                <a:stretch>
                  <a:fillRect l="-7895" r="-3947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AE0AED94-776B-4B33-9DDA-DF8B7991105B}"/>
              </a:ext>
            </a:extLst>
          </p:cNvPr>
          <p:cNvCxnSpPr>
            <a:cxnSpLocks/>
            <a:stCxn id="25" idx="1"/>
          </p:cNvCxnSpPr>
          <p:nvPr/>
        </p:nvCxnSpPr>
        <p:spPr>
          <a:xfrm>
            <a:off x="2349706" y="2111650"/>
            <a:ext cx="0" cy="2452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458373F4-7995-4C76-89CB-1CAA3E7B68AA}"/>
              </a:ext>
            </a:extLst>
          </p:cNvPr>
          <p:cNvCxnSpPr>
            <a:cxnSpLocks/>
            <a:stCxn id="26" idx="1"/>
            <a:endCxn id="29" idx="0"/>
          </p:cNvCxnSpPr>
          <p:nvPr/>
        </p:nvCxnSpPr>
        <p:spPr>
          <a:xfrm>
            <a:off x="2951820" y="2111652"/>
            <a:ext cx="0" cy="245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E0760AD9-67AB-4AD7-AA62-2C094A466386}"/>
              </a:ext>
            </a:extLst>
          </p:cNvPr>
          <p:cNvSpPr/>
          <p:nvPr/>
        </p:nvSpPr>
        <p:spPr>
          <a:xfrm>
            <a:off x="2118330" y="2333071"/>
            <a:ext cx="1064867" cy="289233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7A784635-D674-4574-B8F5-BD7AD308B1B1}"/>
              </a:ext>
            </a:extLst>
          </p:cNvPr>
          <p:cNvCxnSpPr>
            <a:cxnSpLocks/>
          </p:cNvCxnSpPr>
          <p:nvPr/>
        </p:nvCxnSpPr>
        <p:spPr>
          <a:xfrm>
            <a:off x="3275856" y="2477688"/>
            <a:ext cx="21602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20AD6738-2CA0-451C-997B-6E1E73089CCB}"/>
                  </a:ext>
                </a:extLst>
              </p:cNvPr>
              <p:cNvSpPr txBox="1"/>
              <p:nvPr/>
            </p:nvSpPr>
            <p:spPr>
              <a:xfrm>
                <a:off x="3566263" y="2369965"/>
                <a:ext cx="469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20AD6738-2CA0-451C-997B-6E1E73089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263" y="2369965"/>
                <a:ext cx="469039" cy="215444"/>
              </a:xfrm>
              <a:prstGeom prst="rect">
                <a:avLst/>
              </a:prstGeom>
              <a:blipFill>
                <a:blip r:embed="rId7"/>
                <a:stretch>
                  <a:fillRect l="-3896" r="-3896" b="-2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have Direita 43">
            <a:extLst>
              <a:ext uri="{FF2B5EF4-FFF2-40B4-BE49-F238E27FC236}">
                <a16:creationId xmlns:a16="http://schemas.microsoft.com/office/drawing/2014/main" id="{802F273D-3E4C-4051-954F-4438BD3EF721}"/>
              </a:ext>
            </a:extLst>
          </p:cNvPr>
          <p:cNvSpPr/>
          <p:nvPr/>
        </p:nvSpPr>
        <p:spPr>
          <a:xfrm>
            <a:off x="4059409" y="1635646"/>
            <a:ext cx="253487" cy="1053755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Seta: para a Direita 46">
            <a:extLst>
              <a:ext uri="{FF2B5EF4-FFF2-40B4-BE49-F238E27FC236}">
                <a16:creationId xmlns:a16="http://schemas.microsoft.com/office/drawing/2014/main" id="{CA32D2EE-C574-498B-A18E-7DAC76CD0F5A}"/>
              </a:ext>
            </a:extLst>
          </p:cNvPr>
          <p:cNvSpPr/>
          <p:nvPr/>
        </p:nvSpPr>
        <p:spPr>
          <a:xfrm rot="10800000">
            <a:off x="4520401" y="2067694"/>
            <a:ext cx="224558" cy="216024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63DD3A5-782B-44B8-A465-5E8E8BC121E4}"/>
              </a:ext>
            </a:extLst>
          </p:cNvPr>
          <p:cNvSpPr txBox="1">
            <a:spLocks/>
          </p:cNvSpPr>
          <p:nvPr/>
        </p:nvSpPr>
        <p:spPr>
          <a:xfrm>
            <a:off x="4844437" y="1949860"/>
            <a:ext cx="2871786" cy="4320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Sigma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B0FE6F9-2C4B-4952-8597-6F89D18F3627}"/>
                  </a:ext>
                </a:extLst>
              </p:cNvPr>
              <p:cNvSpPr txBox="1"/>
              <p:nvPr/>
            </p:nvSpPr>
            <p:spPr>
              <a:xfrm>
                <a:off x="1612386" y="3793266"/>
                <a:ext cx="3539046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B0FE6F9-2C4B-4952-8597-6F89D18F3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386" y="3793266"/>
                <a:ext cx="3539046" cy="8803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Conector: Angulado 60">
            <a:extLst>
              <a:ext uri="{FF2B5EF4-FFF2-40B4-BE49-F238E27FC236}">
                <a16:creationId xmlns:a16="http://schemas.microsoft.com/office/drawing/2014/main" id="{93530BA0-8823-401A-9F99-76C42A02F2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7160" y="3691208"/>
            <a:ext cx="673021" cy="42476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 Placeholder 2">
                <a:extLst>
                  <a:ext uri="{FF2B5EF4-FFF2-40B4-BE49-F238E27FC236}">
                    <a16:creationId xmlns:a16="http://schemas.microsoft.com/office/drawing/2014/main" id="{9E2D84CF-397C-4D5E-A5F0-89AB247B18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8104" y="3791772"/>
                <a:ext cx="3075556" cy="432048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Reduzir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dimensão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  <m:r>
                      <a:rPr lang="pt-BR" altLang="ko-KR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:</m:t>
                    </m:r>
                  </m:oMath>
                </a14:m>
                <a:endParaRPr lang="en-US" altLang="ko-K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2" name="Text Placeholder 2">
                <a:extLst>
                  <a:ext uri="{FF2B5EF4-FFF2-40B4-BE49-F238E27FC236}">
                    <a16:creationId xmlns:a16="http://schemas.microsoft.com/office/drawing/2014/main" id="{9E2D84CF-397C-4D5E-A5F0-89AB247B1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3791772"/>
                <a:ext cx="3075556" cy="432048"/>
              </a:xfrm>
              <a:prstGeom prst="rect">
                <a:avLst/>
              </a:prstGeom>
              <a:blipFill>
                <a:blip r:embed="rId9"/>
                <a:stretch>
                  <a:fillRect l="-5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tângulo 62">
                <a:extLst>
                  <a:ext uri="{FF2B5EF4-FFF2-40B4-BE49-F238E27FC236}">
                    <a16:creationId xmlns:a16="http://schemas.microsoft.com/office/drawing/2014/main" id="{F5189462-A6C4-435D-8058-732A979749B0}"/>
                  </a:ext>
                </a:extLst>
              </p:cNvPr>
              <p:cNvSpPr/>
              <p:nvPr/>
            </p:nvSpPr>
            <p:spPr>
              <a:xfrm>
                <a:off x="5919364" y="4211302"/>
                <a:ext cx="1891672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3" name="Retângulo 62">
                <a:extLst>
                  <a:ext uri="{FF2B5EF4-FFF2-40B4-BE49-F238E27FC236}">
                    <a16:creationId xmlns:a16="http://schemas.microsoft.com/office/drawing/2014/main" id="{F5189462-A6C4-435D-8058-732A979749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364" y="4211302"/>
                <a:ext cx="1891672" cy="380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tângulo 63">
            <a:extLst>
              <a:ext uri="{FF2B5EF4-FFF2-40B4-BE49-F238E27FC236}">
                <a16:creationId xmlns:a16="http://schemas.microsoft.com/office/drawing/2014/main" id="{E4B792A5-67C3-42F5-B077-FB9F430A1CD7}"/>
              </a:ext>
            </a:extLst>
          </p:cNvPr>
          <p:cNvSpPr/>
          <p:nvPr/>
        </p:nvSpPr>
        <p:spPr>
          <a:xfrm>
            <a:off x="5512360" y="3791772"/>
            <a:ext cx="2614048" cy="829133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051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5" grpId="0"/>
      <p:bldP spid="4" grpId="0"/>
      <p:bldP spid="19" grpId="0" animBg="1"/>
      <p:bldP spid="20" grpId="0"/>
      <p:bldP spid="25" grpId="0" animBg="1"/>
      <p:bldP spid="26" grpId="0" animBg="1"/>
      <p:bldP spid="10" grpId="0"/>
      <p:bldP spid="29" grpId="0"/>
      <p:bldP spid="39" grpId="0" animBg="1"/>
      <p:bldP spid="43" grpId="0"/>
      <p:bldP spid="44" grpId="0" animBg="1"/>
      <p:bldP spid="47" grpId="0" animBg="1"/>
      <p:bldP spid="48" grpId="0"/>
      <p:bldP spid="59" grpId="0"/>
      <p:bldP spid="62" grpId="0"/>
      <p:bldP spid="63" grpId="0"/>
      <p:bldP spid="6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Tópicos</a:t>
            </a:r>
            <a:r>
              <a:rPr lang="en-US" sz="3600" dirty="0">
                <a:cs typeface="Arial" pitchFamily="34" charset="0"/>
              </a:rPr>
              <a:t> da Aula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3051804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14575" y="3939902"/>
            <a:ext cx="5256584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97310" y="393990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Filosofia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Função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comparando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 Reg.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Logística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Margem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Classificação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 dentro do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objetivo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otimização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SVM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3144858"/>
            <a:ext cx="4392568" cy="546224"/>
            <a:chOff x="3851840" y="1356248"/>
            <a:chExt cx="4392568" cy="546224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Margem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Classificação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Matemática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Entendendo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define as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fronteiras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decisão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51840" y="4039163"/>
            <a:ext cx="4392568" cy="546224"/>
            <a:chOff x="3851840" y="1356248"/>
            <a:chExt cx="4392568" cy="546224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Kernels 1: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Funções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Não-Lineares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curvas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partir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Pontos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Referêcia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Procedimento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PCA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833056-9F21-4FCC-A494-1902E62C4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167" y="1107304"/>
            <a:ext cx="3021509" cy="346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B0FE6F9-2C4B-4952-8597-6F89D18F3627}"/>
                  </a:ext>
                </a:extLst>
              </p:cNvPr>
              <p:cNvSpPr txBox="1"/>
              <p:nvPr/>
            </p:nvSpPr>
            <p:spPr>
              <a:xfrm>
                <a:off x="1331640" y="1706778"/>
                <a:ext cx="3577518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/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/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B0FE6F9-2C4B-4952-8597-6F89D18F3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06778"/>
                <a:ext cx="3577518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tângulo 62">
                <a:extLst>
                  <a:ext uri="{FF2B5EF4-FFF2-40B4-BE49-F238E27FC236}">
                    <a16:creationId xmlns:a16="http://schemas.microsoft.com/office/drawing/2014/main" id="{F5189462-A6C4-435D-8058-732A979749B0}"/>
                  </a:ext>
                </a:extLst>
              </p:cNvPr>
              <p:cNvSpPr/>
              <p:nvPr/>
            </p:nvSpPr>
            <p:spPr>
              <a:xfrm>
                <a:off x="1187624" y="2991526"/>
                <a:ext cx="5486502" cy="1130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e/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e/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3" name="Retângulo 62">
                <a:extLst>
                  <a:ext uri="{FF2B5EF4-FFF2-40B4-BE49-F238E27FC236}">
                    <a16:creationId xmlns:a16="http://schemas.microsoft.com/office/drawing/2014/main" id="{F5189462-A6C4-435D-8058-732A979749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991526"/>
                <a:ext cx="5486502" cy="11306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139EB30-0081-4305-AE8C-12A442A9DA4B}"/>
              </a:ext>
            </a:extLst>
          </p:cNvPr>
          <p:cNvSpPr txBox="1">
            <a:spLocks/>
          </p:cNvSpPr>
          <p:nvPr/>
        </p:nvSpPr>
        <p:spPr>
          <a:xfrm>
            <a:off x="665254" y="1059582"/>
            <a:ext cx="912128" cy="4320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Do bloco</a:t>
            </a:r>
            <a:endParaRPr lang="en-US" altLang="ko-KR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59C1C86-86A7-45BB-A537-FC2FB5FF47CD}"/>
              </a:ext>
            </a:extLst>
          </p:cNvPr>
          <p:cNvSpPr txBox="1">
            <a:spLocks/>
          </p:cNvSpPr>
          <p:nvPr/>
        </p:nvSpPr>
        <p:spPr>
          <a:xfrm>
            <a:off x="4514108" y="1059582"/>
            <a:ext cx="1066004" cy="4320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é retirado:</a:t>
            </a:r>
            <a:endParaRPr lang="en-US" altLang="ko-KR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Colchete Esquerdo 29">
            <a:extLst>
              <a:ext uri="{FF2B5EF4-FFF2-40B4-BE49-F238E27FC236}">
                <a16:creationId xmlns:a16="http://schemas.microsoft.com/office/drawing/2014/main" id="{155EF754-DF64-4231-8D28-9CDA50FABCE1}"/>
              </a:ext>
            </a:extLst>
          </p:cNvPr>
          <p:cNvSpPr/>
          <p:nvPr/>
        </p:nvSpPr>
        <p:spPr>
          <a:xfrm rot="16200000">
            <a:off x="2593908" y="1937524"/>
            <a:ext cx="139759" cy="1368152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F86BEA0C-DD5A-4A3D-920D-6F196A168DC3}"/>
                  </a:ext>
                </a:extLst>
              </p:cNvPr>
              <p:cNvSpPr/>
              <p:nvPr/>
            </p:nvSpPr>
            <p:spPr>
              <a:xfrm>
                <a:off x="2472709" y="2715766"/>
                <a:ext cx="38215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F86BEA0C-DD5A-4A3D-920D-6F196A168D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709" y="2715766"/>
                <a:ext cx="38215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0310FAFD-F135-4051-9F85-1A8F67A03050}"/>
                  </a:ext>
                </a:extLst>
              </p:cNvPr>
              <p:cNvSpPr/>
              <p:nvPr/>
            </p:nvSpPr>
            <p:spPr>
              <a:xfrm>
                <a:off x="5480091" y="2260675"/>
                <a:ext cx="190956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0310FAFD-F135-4051-9F85-1A8F67A03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091" y="2260675"/>
                <a:ext cx="1909562" cy="374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olchete Esquerdo 33">
            <a:extLst>
              <a:ext uri="{FF2B5EF4-FFF2-40B4-BE49-F238E27FC236}">
                <a16:creationId xmlns:a16="http://schemas.microsoft.com/office/drawing/2014/main" id="{67DB4386-00ED-4724-86B8-DB5B0B56C1E6}"/>
              </a:ext>
            </a:extLst>
          </p:cNvPr>
          <p:cNvSpPr/>
          <p:nvPr/>
        </p:nvSpPr>
        <p:spPr>
          <a:xfrm rot="16200000">
            <a:off x="2765033" y="2924719"/>
            <a:ext cx="165578" cy="2293199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A3577201-4E32-4D0F-A711-F5E273054752}"/>
                  </a:ext>
                </a:extLst>
              </p:cNvPr>
              <p:cNvSpPr/>
              <p:nvPr/>
            </p:nvSpPr>
            <p:spPr>
              <a:xfrm>
                <a:off x="2280132" y="4154108"/>
                <a:ext cx="113538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A3577201-4E32-4D0F-A711-F5E273054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132" y="4154108"/>
                <a:ext cx="113538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olchete Esquerdo 37">
            <a:extLst>
              <a:ext uri="{FF2B5EF4-FFF2-40B4-BE49-F238E27FC236}">
                <a16:creationId xmlns:a16="http://schemas.microsoft.com/office/drawing/2014/main" id="{1971964E-08C2-4816-A642-B63643C028E2}"/>
              </a:ext>
            </a:extLst>
          </p:cNvPr>
          <p:cNvSpPr/>
          <p:nvPr/>
        </p:nvSpPr>
        <p:spPr>
          <a:xfrm rot="16200000">
            <a:off x="5357320" y="3139226"/>
            <a:ext cx="165579" cy="1864185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B628FA74-F592-42B3-8E69-875F2D443BD2}"/>
                  </a:ext>
                </a:extLst>
              </p:cNvPr>
              <p:cNvSpPr/>
              <p:nvPr/>
            </p:nvSpPr>
            <p:spPr>
              <a:xfrm>
                <a:off x="5086926" y="4154108"/>
                <a:ext cx="113538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B628FA74-F592-42B3-8E69-875F2D443B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926" y="4154108"/>
                <a:ext cx="113538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38AF2764-B06B-4CCA-B470-FA184DE45589}"/>
                  </a:ext>
                </a:extLst>
              </p:cNvPr>
              <p:cNvSpPr/>
              <p:nvPr/>
            </p:nvSpPr>
            <p:spPr>
              <a:xfrm>
                <a:off x="6106436" y="3763541"/>
                <a:ext cx="113538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38AF2764-B06B-4CCA-B470-FA184DE45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436" y="3763541"/>
                <a:ext cx="113538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Colchete Esquerdo 44">
            <a:extLst>
              <a:ext uri="{FF2B5EF4-FFF2-40B4-BE49-F238E27FC236}">
                <a16:creationId xmlns:a16="http://schemas.microsoft.com/office/drawing/2014/main" id="{8F94674A-79D0-4FF8-BCE2-BAFBF51EAA55}"/>
              </a:ext>
            </a:extLst>
          </p:cNvPr>
          <p:cNvSpPr/>
          <p:nvPr/>
        </p:nvSpPr>
        <p:spPr>
          <a:xfrm rot="16200000">
            <a:off x="5743018" y="3105951"/>
            <a:ext cx="186269" cy="265627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397355F9-E350-4E63-A473-BAA49B9C0D46}"/>
                  </a:ext>
                </a:extLst>
              </p:cNvPr>
              <p:cNvSpPr/>
              <p:nvPr/>
            </p:nvSpPr>
            <p:spPr>
              <a:xfrm>
                <a:off x="5119574" y="4535556"/>
                <a:ext cx="161779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397355F9-E350-4E63-A473-BAA49B9C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574" y="4535556"/>
                <a:ext cx="161779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Colchete Esquerdo 50">
            <a:extLst>
              <a:ext uri="{FF2B5EF4-FFF2-40B4-BE49-F238E27FC236}">
                <a16:creationId xmlns:a16="http://schemas.microsoft.com/office/drawing/2014/main" id="{5DB13DC0-965E-4B8D-BAD7-9C4B175CDF93}"/>
              </a:ext>
            </a:extLst>
          </p:cNvPr>
          <p:cNvSpPr/>
          <p:nvPr/>
        </p:nvSpPr>
        <p:spPr>
          <a:xfrm rot="16200000">
            <a:off x="2765033" y="3334106"/>
            <a:ext cx="165578" cy="2293199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4C998F4F-6916-4046-8E44-3BFCAE51E048}"/>
                  </a:ext>
                </a:extLst>
              </p:cNvPr>
              <p:cNvSpPr/>
              <p:nvPr/>
            </p:nvSpPr>
            <p:spPr>
              <a:xfrm>
                <a:off x="2280132" y="4563495"/>
                <a:ext cx="113538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𝑟𝑒𝑑𝑢𝑐𝑒</m:t>
                          </m:r>
                        </m:sub>
                      </m:sSub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4C998F4F-6916-4046-8E44-3BFCAE51E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132" y="4563495"/>
                <a:ext cx="113538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861439CA-C750-4100-8742-B79C7E0337CA}"/>
              </a:ext>
            </a:extLst>
          </p:cNvPr>
          <p:cNvSpPr txBox="1">
            <a:spLocks/>
          </p:cNvSpPr>
          <p:nvPr/>
        </p:nvSpPr>
        <p:spPr>
          <a:xfrm>
            <a:off x="5480091" y="1727994"/>
            <a:ext cx="2864320" cy="4320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Reduzir a matriz em seus </a:t>
            </a:r>
          </a:p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k-primeiros termos</a:t>
            </a:r>
            <a:endParaRPr lang="en-US" altLang="ko-KR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30" grpId="0" animBg="1"/>
      <p:bldP spid="3" grpId="0"/>
      <p:bldP spid="7" grpId="0"/>
      <p:bldP spid="34" grpId="0" animBg="1"/>
      <p:bldP spid="37" grpId="0"/>
      <p:bldP spid="38" grpId="0" animBg="1"/>
      <p:bldP spid="41" grpId="0"/>
      <p:bldP spid="42" grpId="0"/>
      <p:bldP spid="45" grpId="0" animBg="1"/>
      <p:bldP spid="46" grpId="0"/>
      <p:bldP spid="51" grpId="0" animBg="1"/>
      <p:bldP spid="52" grpId="0"/>
      <p:bldP spid="5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Procedimento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PCA (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Resumo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139EB30-0081-4305-AE8C-12A442A9DA4B}"/>
              </a:ext>
            </a:extLst>
          </p:cNvPr>
          <p:cNvSpPr txBox="1">
            <a:spLocks/>
          </p:cNvSpPr>
          <p:nvPr/>
        </p:nvSpPr>
        <p:spPr>
          <a:xfrm>
            <a:off x="503372" y="1059582"/>
            <a:ext cx="5274898" cy="4320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Após normalização dos dados e opcional </a:t>
            </a:r>
            <a:r>
              <a:rPr lang="pt-BR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feature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scaling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altLang="ko-KR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88F26087-8E31-420A-BE19-BB4106B9C39E}"/>
                  </a:ext>
                </a:extLst>
              </p:cNvPr>
              <p:cNvSpPr txBox="1"/>
              <p:nvPr/>
            </p:nvSpPr>
            <p:spPr>
              <a:xfrm>
                <a:off x="611560" y="1563638"/>
                <a:ext cx="3162982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𝑆𝑖𝑔𝑚𝑎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88F26087-8E31-420A-BE19-BB4106B9C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563638"/>
                <a:ext cx="3162982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9E50F207-5F5D-434E-BFD2-E021286ABE39}"/>
              </a:ext>
            </a:extLst>
          </p:cNvPr>
          <p:cNvSpPr/>
          <p:nvPr/>
        </p:nvSpPr>
        <p:spPr>
          <a:xfrm rot="10800000">
            <a:off x="3959932" y="1833742"/>
            <a:ext cx="224558" cy="216024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03F08407-E6C9-4A7C-8DF6-0EFBAD403BF7}"/>
                  </a:ext>
                </a:extLst>
              </p:cNvPr>
              <p:cNvSpPr/>
              <p:nvPr/>
            </p:nvSpPr>
            <p:spPr>
              <a:xfrm>
                <a:off x="4283968" y="1563638"/>
                <a:ext cx="2906693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𝑆𝑖𝑔𝑚𝑎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03F08407-E6C9-4A7C-8DF6-0EFBAD403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563638"/>
                <a:ext cx="2906693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E29495D1-4E84-4565-B1E5-2F50D98D0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72" y="2758920"/>
            <a:ext cx="3944828" cy="105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6081163-CFDF-4AB5-B75E-3ECD4806F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5" y="385762"/>
            <a:ext cx="50863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27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22C91A3-D7A3-4044-BDC3-FB103200F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53678"/>
            <a:ext cx="4689128" cy="463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35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953524" y="3730616"/>
            <a:ext cx="709293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PCA:</a:t>
            </a:r>
          </a:p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Restruturando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Dimensões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EF5389-735D-483B-83B5-784AB6BBE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407" y="1055239"/>
            <a:ext cx="1950889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13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Didática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sobre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PCA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CBA234F-B15E-4927-8BE5-A2E1EB57AD0F}"/>
              </a:ext>
            </a:extLst>
          </p:cNvPr>
          <p:cNvSpPr txBox="1">
            <a:spLocks/>
          </p:cNvSpPr>
          <p:nvPr/>
        </p:nvSpPr>
        <p:spPr>
          <a:xfrm>
            <a:off x="539552" y="1275606"/>
            <a:ext cx="7704856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Até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aqui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vimos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como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reduzir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dimensionalidade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seguintes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3E30D4B-79D8-4F2F-A5C5-C94FB5569F4A}"/>
              </a:ext>
            </a:extLst>
          </p:cNvPr>
          <p:cNvSpPr txBox="1">
            <a:spLocks/>
          </p:cNvSpPr>
          <p:nvPr/>
        </p:nvSpPr>
        <p:spPr>
          <a:xfrm>
            <a:off x="1187624" y="1707654"/>
            <a:ext cx="2880320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i="1" dirty="0">
                <a:latin typeface="Segoe UI" panose="020B0502040204020203" pitchFamily="34" charset="0"/>
                <a:cs typeface="Segoe UI" panose="020B0502040204020203" pitchFamily="34" charset="0"/>
              </a:rPr>
              <a:t>De 2 </a:t>
            </a:r>
            <a:r>
              <a:rPr lang="en-US" altLang="ko-KR" i="1" dirty="0" err="1">
                <a:latin typeface="Segoe UI" panose="020B0502040204020203" pitchFamily="34" charset="0"/>
                <a:cs typeface="Segoe UI" panose="020B0502040204020203" pitchFamily="34" charset="0"/>
              </a:rPr>
              <a:t>Dimensões</a:t>
            </a:r>
            <a:r>
              <a:rPr lang="en-US" altLang="ko-KR" i="1" dirty="0">
                <a:latin typeface="Segoe UI" panose="020B0502040204020203" pitchFamily="34" charset="0"/>
                <a:cs typeface="Segoe UI" panose="020B0502040204020203" pitchFamily="34" charset="0"/>
              </a:rPr>
              <a:t> para 1 </a:t>
            </a:r>
            <a:r>
              <a:rPr lang="en-US" altLang="ko-KR" i="1" dirty="0" err="1">
                <a:latin typeface="Segoe UI" panose="020B0502040204020203" pitchFamily="34" charset="0"/>
                <a:cs typeface="Segoe UI" panose="020B0502040204020203" pitchFamily="34" charset="0"/>
              </a:rPr>
              <a:t>Dimensão</a:t>
            </a:r>
            <a:endParaRPr lang="en-US" altLang="ko-KR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396C2BC-C179-4C54-A98C-4B8AE47EE334}"/>
              </a:ext>
            </a:extLst>
          </p:cNvPr>
          <p:cNvSpPr txBox="1">
            <a:spLocks/>
          </p:cNvSpPr>
          <p:nvPr/>
        </p:nvSpPr>
        <p:spPr>
          <a:xfrm>
            <a:off x="515948" y="2788188"/>
            <a:ext cx="7704856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Mundo Real: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014F07-5E2B-47F6-BEAC-BCBD76B2864D}"/>
              </a:ext>
            </a:extLst>
          </p:cNvPr>
          <p:cNvSpPr txBox="1">
            <a:spLocks/>
          </p:cNvSpPr>
          <p:nvPr/>
        </p:nvSpPr>
        <p:spPr>
          <a:xfrm>
            <a:off x="1187624" y="2021422"/>
            <a:ext cx="3240360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i="1" dirty="0">
                <a:latin typeface="Segoe UI" panose="020B0502040204020203" pitchFamily="34" charset="0"/>
                <a:cs typeface="Segoe UI" panose="020B0502040204020203" pitchFamily="34" charset="0"/>
              </a:rPr>
              <a:t>De 3 </a:t>
            </a:r>
            <a:r>
              <a:rPr lang="en-US" altLang="ko-KR" i="1" dirty="0" err="1">
                <a:latin typeface="Segoe UI" panose="020B0502040204020203" pitchFamily="34" charset="0"/>
                <a:cs typeface="Segoe UI" panose="020B0502040204020203" pitchFamily="34" charset="0"/>
              </a:rPr>
              <a:t>Dimensões</a:t>
            </a:r>
            <a:r>
              <a:rPr lang="en-US" altLang="ko-KR" i="1" dirty="0">
                <a:latin typeface="Segoe UI" panose="020B0502040204020203" pitchFamily="34" charset="0"/>
                <a:cs typeface="Segoe UI" panose="020B0502040204020203" pitchFamily="34" charset="0"/>
              </a:rPr>
              <a:t> para 2 </a:t>
            </a:r>
            <a:r>
              <a:rPr lang="en-US" altLang="ko-KR" i="1" dirty="0" err="1">
                <a:latin typeface="Segoe UI" panose="020B0502040204020203" pitchFamily="34" charset="0"/>
                <a:cs typeface="Segoe UI" panose="020B0502040204020203" pitchFamily="34" charset="0"/>
              </a:rPr>
              <a:t>Dimensões</a:t>
            </a:r>
            <a:endParaRPr lang="en-US" altLang="ko-KR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CEF6F80-62B3-4D96-8D62-7D5567738329}"/>
              </a:ext>
            </a:extLst>
          </p:cNvPr>
          <p:cNvSpPr txBox="1">
            <a:spLocks/>
          </p:cNvSpPr>
          <p:nvPr/>
        </p:nvSpPr>
        <p:spPr>
          <a:xfrm>
            <a:off x="1187624" y="3204402"/>
            <a:ext cx="4320480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i="1" dirty="0">
                <a:latin typeface="Segoe UI" panose="020B0502040204020203" pitchFamily="34" charset="0"/>
                <a:cs typeface="Segoe UI" panose="020B0502040204020203" pitchFamily="34" charset="0"/>
              </a:rPr>
              <a:t>De 1000 </a:t>
            </a:r>
            <a:r>
              <a:rPr lang="en-US" altLang="ko-KR" i="1" dirty="0" err="1">
                <a:latin typeface="Segoe UI" panose="020B0502040204020203" pitchFamily="34" charset="0"/>
                <a:cs typeface="Segoe UI" panose="020B0502040204020203" pitchFamily="34" charset="0"/>
              </a:rPr>
              <a:t>Dimensões</a:t>
            </a:r>
            <a:r>
              <a:rPr lang="en-US" altLang="ko-KR" i="1" dirty="0">
                <a:latin typeface="Segoe UI" panose="020B0502040204020203" pitchFamily="34" charset="0"/>
                <a:cs typeface="Segoe UI" panose="020B0502040204020203" pitchFamily="34" charset="0"/>
              </a:rPr>
              <a:t> para 100 </a:t>
            </a:r>
            <a:r>
              <a:rPr lang="en-US" altLang="ko-KR" i="1" dirty="0" err="1">
                <a:latin typeface="Segoe UI" panose="020B0502040204020203" pitchFamily="34" charset="0"/>
                <a:cs typeface="Segoe UI" panose="020B0502040204020203" pitchFamily="34" charset="0"/>
              </a:rPr>
              <a:t>Dimensão</a:t>
            </a:r>
            <a:endParaRPr lang="en-US" altLang="ko-KR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51EB32-EF30-49A9-8508-8B04A06C04B1}"/>
              </a:ext>
            </a:extLst>
          </p:cNvPr>
          <p:cNvSpPr txBox="1">
            <a:spLocks/>
          </p:cNvSpPr>
          <p:nvPr/>
        </p:nvSpPr>
        <p:spPr>
          <a:xfrm>
            <a:off x="1187624" y="3518170"/>
            <a:ext cx="3240360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i="1" dirty="0">
                <a:latin typeface="Segoe UI" panose="020B0502040204020203" pitchFamily="34" charset="0"/>
                <a:cs typeface="Segoe UI" panose="020B0502040204020203" pitchFamily="34" charset="0"/>
              </a:rPr>
              <a:t>De 100 </a:t>
            </a:r>
            <a:r>
              <a:rPr lang="en-US" altLang="ko-KR" i="1" dirty="0" err="1">
                <a:latin typeface="Segoe UI" panose="020B0502040204020203" pitchFamily="34" charset="0"/>
                <a:cs typeface="Segoe UI" panose="020B0502040204020203" pitchFamily="34" charset="0"/>
              </a:rPr>
              <a:t>Dimensões</a:t>
            </a:r>
            <a:r>
              <a:rPr lang="en-US" altLang="ko-KR" i="1" dirty="0">
                <a:latin typeface="Segoe UI" panose="020B0502040204020203" pitchFamily="34" charset="0"/>
                <a:cs typeface="Segoe UI" panose="020B0502040204020203" pitchFamily="34" charset="0"/>
              </a:rPr>
              <a:t> para 17 </a:t>
            </a:r>
            <a:r>
              <a:rPr lang="en-US" altLang="ko-KR" i="1" dirty="0" err="1">
                <a:latin typeface="Segoe UI" panose="020B0502040204020203" pitchFamily="34" charset="0"/>
                <a:cs typeface="Segoe UI" panose="020B0502040204020203" pitchFamily="34" charset="0"/>
              </a:rPr>
              <a:t>Dimensões</a:t>
            </a:r>
            <a:endParaRPr lang="en-US" altLang="ko-KR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B3838CB-A0D0-4292-A1FF-0C1215AA4103}"/>
              </a:ext>
            </a:extLst>
          </p:cNvPr>
          <p:cNvSpPr txBox="1">
            <a:spLocks/>
          </p:cNvSpPr>
          <p:nvPr/>
        </p:nvSpPr>
        <p:spPr>
          <a:xfrm>
            <a:off x="1187624" y="3828554"/>
            <a:ext cx="3240360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i="1" dirty="0" err="1">
                <a:latin typeface="Segoe UI" panose="020B0502040204020203" pitchFamily="34" charset="0"/>
                <a:cs typeface="Segoe UI" panose="020B0502040204020203" pitchFamily="34" charset="0"/>
              </a:rPr>
              <a:t>Etc</a:t>
            </a:r>
            <a:r>
              <a:rPr lang="en-US" altLang="ko-KR" i="1" dirty="0"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7045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Didática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sobre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PCA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CBA234F-B15E-4927-8BE5-A2E1EB57AD0F}"/>
              </a:ext>
            </a:extLst>
          </p:cNvPr>
          <p:cNvSpPr txBox="1">
            <a:spLocks/>
          </p:cNvSpPr>
          <p:nvPr/>
        </p:nvSpPr>
        <p:spPr>
          <a:xfrm>
            <a:off x="1943708" y="1995686"/>
            <a:ext cx="5256584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Uma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vez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reduzida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dimensionalidade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dos dados,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C4AB6FA-D1B5-49AD-B100-2093B178EE37}"/>
              </a:ext>
            </a:extLst>
          </p:cNvPr>
          <p:cNvSpPr txBox="1">
            <a:spLocks/>
          </p:cNvSpPr>
          <p:nvPr/>
        </p:nvSpPr>
        <p:spPr>
          <a:xfrm>
            <a:off x="1691680" y="2661322"/>
            <a:ext cx="6480720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Seria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possível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reestabelecer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dimensão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original </a:t>
            </a:r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ou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maior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9414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726867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Restabelecendo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Dimensionalidade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A7BD33-3AD0-48EB-A5E6-2B1F0A96C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31590"/>
            <a:ext cx="2952328" cy="36812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895B9BE3-2F02-4888-BD27-DE415A7F7753}"/>
                  </a:ext>
                </a:extLst>
              </p:cNvPr>
              <p:cNvSpPr txBox="1"/>
              <p:nvPr/>
            </p:nvSpPr>
            <p:spPr>
              <a:xfrm>
                <a:off x="4783261" y="3610709"/>
                <a:ext cx="1593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895B9BE3-2F02-4888-BD27-DE415A7F7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261" y="3610709"/>
                <a:ext cx="1593705" cy="276999"/>
              </a:xfrm>
              <a:prstGeom prst="rect">
                <a:avLst/>
              </a:prstGeom>
              <a:blipFill>
                <a:blip r:embed="rId4"/>
                <a:stretch>
                  <a:fillRect l="-1533" t="-2174" r="-383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6A588BB-11A1-40AD-B7FC-C938484689F9}"/>
                  </a:ext>
                </a:extLst>
              </p:cNvPr>
              <p:cNvSpPr txBox="1"/>
              <p:nvPr/>
            </p:nvSpPr>
            <p:spPr>
              <a:xfrm>
                <a:off x="4783261" y="4042757"/>
                <a:ext cx="2007216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𝑎𝑝𝑝𝑟𝑜𝑥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𝑟𝑒𝑑𝑢𝑐𝑒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6A588BB-11A1-40AD-B7FC-C93848468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261" y="4042757"/>
                <a:ext cx="2007216" cy="298415"/>
              </a:xfrm>
              <a:prstGeom prst="rect">
                <a:avLst/>
              </a:prstGeom>
              <a:blipFill>
                <a:blip r:embed="rId5"/>
                <a:stretch>
                  <a:fillRect l="-912" r="-912" b="-204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A6568D10-F1B6-4DFB-BD9D-36AFCB661691}"/>
                  </a:ext>
                </a:extLst>
              </p:cNvPr>
              <p:cNvSpPr/>
              <p:nvPr/>
            </p:nvSpPr>
            <p:spPr>
              <a:xfrm>
                <a:off x="5721746" y="4485698"/>
                <a:ext cx="86885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A6568D10-F1B6-4DFB-BD9D-36AFCB661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746" y="4485698"/>
                <a:ext cx="86885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4A9D9BFD-50BA-4FCD-89E2-DB76C10E3B5A}"/>
                  </a:ext>
                </a:extLst>
              </p:cNvPr>
              <p:cNvSpPr/>
              <p:nvPr/>
            </p:nvSpPr>
            <p:spPr>
              <a:xfrm>
                <a:off x="6384938" y="4496221"/>
                <a:ext cx="66184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4A9D9BFD-50BA-4FCD-89E2-DB76C10E3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938" y="4496221"/>
                <a:ext cx="66184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B7FF817D-75B5-4159-898C-593ACD63E595}"/>
              </a:ext>
            </a:extLst>
          </p:cNvPr>
          <p:cNvCxnSpPr>
            <a:cxnSpLocks/>
          </p:cNvCxnSpPr>
          <p:nvPr/>
        </p:nvCxnSpPr>
        <p:spPr>
          <a:xfrm>
            <a:off x="6156176" y="4341172"/>
            <a:ext cx="0" cy="2056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5988B3A1-E8E8-409C-8A5C-F091F0097332}"/>
              </a:ext>
            </a:extLst>
          </p:cNvPr>
          <p:cNvCxnSpPr>
            <a:cxnSpLocks/>
          </p:cNvCxnSpPr>
          <p:nvPr/>
        </p:nvCxnSpPr>
        <p:spPr>
          <a:xfrm>
            <a:off x="6660232" y="4341172"/>
            <a:ext cx="0" cy="2056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B1F29D81-2933-4CB5-B2C0-3327FFC56A99}"/>
              </a:ext>
            </a:extLst>
          </p:cNvPr>
          <p:cNvSpPr/>
          <p:nvPr/>
        </p:nvSpPr>
        <p:spPr>
          <a:xfrm>
            <a:off x="5883048" y="4532440"/>
            <a:ext cx="1083143" cy="252338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AFB43D17-D4F9-4575-B826-46F3B51C7251}"/>
              </a:ext>
            </a:extLst>
          </p:cNvPr>
          <p:cNvCxnSpPr>
            <a:cxnSpLocks/>
          </p:cNvCxnSpPr>
          <p:nvPr/>
        </p:nvCxnSpPr>
        <p:spPr>
          <a:xfrm>
            <a:off x="7017734" y="4677057"/>
            <a:ext cx="21602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B8A78776-D585-4C62-9BBD-15216E8D905A}"/>
                  </a:ext>
                </a:extLst>
              </p:cNvPr>
              <p:cNvSpPr txBox="1"/>
              <p:nvPr/>
            </p:nvSpPr>
            <p:spPr>
              <a:xfrm>
                <a:off x="7262772" y="4556144"/>
                <a:ext cx="46275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B8A78776-D585-4C62-9BBD-15216E8D9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772" y="4556144"/>
                <a:ext cx="462755" cy="215444"/>
              </a:xfrm>
              <a:prstGeom prst="rect">
                <a:avLst/>
              </a:prstGeom>
              <a:blipFill>
                <a:blip r:embed="rId8"/>
                <a:stretch>
                  <a:fillRect l="-3947" r="-6579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59803B2-D015-441B-8A12-164A28EE2F31}"/>
                  </a:ext>
                </a:extLst>
              </p:cNvPr>
              <p:cNvSpPr txBox="1"/>
              <p:nvPr/>
            </p:nvSpPr>
            <p:spPr>
              <a:xfrm>
                <a:off x="5061776" y="4542387"/>
                <a:ext cx="46275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59803B2-D015-441B-8A12-164A28EE2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776" y="4542387"/>
                <a:ext cx="462755" cy="215444"/>
              </a:xfrm>
              <a:prstGeom prst="rect">
                <a:avLst/>
              </a:prstGeom>
              <a:blipFill>
                <a:blip r:embed="rId8"/>
                <a:stretch>
                  <a:fillRect l="-3947" r="-6579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1A4BBF86-70F7-4928-93B4-72AF2407A3EF}"/>
              </a:ext>
            </a:extLst>
          </p:cNvPr>
          <p:cNvCxnSpPr>
            <a:cxnSpLocks/>
          </p:cNvCxnSpPr>
          <p:nvPr/>
        </p:nvCxnSpPr>
        <p:spPr>
          <a:xfrm>
            <a:off x="5293153" y="4361576"/>
            <a:ext cx="0" cy="2482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>
            <a:extLst>
              <a:ext uri="{FF2B5EF4-FFF2-40B4-BE49-F238E27FC236}">
                <a16:creationId xmlns:a16="http://schemas.microsoft.com/office/drawing/2014/main" id="{6CF52B0D-32A9-4C5A-A4BE-64B978ED43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8197" y="1026448"/>
            <a:ext cx="2948019" cy="248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1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1" grpId="0"/>
      <p:bldP spid="17" grpId="0" animBg="1"/>
      <p:bldP spid="19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DF7F38B-5520-4C39-B635-A1A1655D6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766762"/>
            <a:ext cx="73247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72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A5289F7-9AC1-46B1-9CAE-6A7FE0E58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913" y="483518"/>
            <a:ext cx="3570173" cy="393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69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Tópicos</a:t>
            </a:r>
            <a:r>
              <a:rPr lang="en-US" sz="3600" dirty="0">
                <a:cs typeface="Arial" pitchFamily="34" charset="0"/>
              </a:rPr>
              <a:t> da Aula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07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Kernels 2: Bias x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Variância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Efeitos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hiperparâmetros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resolver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problemas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Utilizando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SVM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Dicas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implementação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1160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611560" y="3763383"/>
            <a:ext cx="765092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Encontrando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melhor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 (Principal Component)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EF5389-735D-483B-83B5-784AB6BBE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407" y="1055239"/>
            <a:ext cx="1950889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78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726867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Escolhendo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4B6D00-E97C-4285-8514-DCE3598F1D03}"/>
              </a:ext>
            </a:extLst>
          </p:cNvPr>
          <p:cNvSpPr txBox="1">
            <a:spLocks/>
          </p:cNvSpPr>
          <p:nvPr/>
        </p:nvSpPr>
        <p:spPr>
          <a:xfrm>
            <a:off x="539552" y="1131590"/>
            <a:ext cx="3714081" cy="35567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Erro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médio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quadrático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projeção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1658BFB-01FF-4823-BAD6-0E6486F7CFEA}"/>
                  </a:ext>
                </a:extLst>
              </p:cNvPr>
              <p:cNvSpPr txBox="1"/>
              <p:nvPr/>
            </p:nvSpPr>
            <p:spPr>
              <a:xfrm>
                <a:off x="4101880" y="1030722"/>
                <a:ext cx="1876283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𝑎𝑝𝑝𝑟𝑜𝑥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1658BFB-01FF-4823-BAD6-0E6486F7C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80" y="1030722"/>
                <a:ext cx="1876283" cy="5881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869A4B6-6271-4066-8C4B-1D43FB5BB11C}"/>
              </a:ext>
            </a:extLst>
          </p:cNvPr>
          <p:cNvSpPr txBox="1">
            <a:spLocks/>
          </p:cNvSpPr>
          <p:nvPr/>
        </p:nvSpPr>
        <p:spPr>
          <a:xfrm>
            <a:off x="539552" y="1868723"/>
            <a:ext cx="3714081" cy="35567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Variação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total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dados: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A9BF2DB4-1858-4280-ACF4-4BFF2091CE36}"/>
                  </a:ext>
                </a:extLst>
              </p:cNvPr>
              <p:cNvSpPr txBox="1"/>
              <p:nvPr/>
            </p:nvSpPr>
            <p:spPr>
              <a:xfrm>
                <a:off x="3059832" y="1762912"/>
                <a:ext cx="1086067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A9BF2DB4-1858-4280-ACF4-4BFF2091C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762912"/>
                <a:ext cx="1086067" cy="588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2BB8DB9-27AC-4B50-8A83-0CFD89623CAA}"/>
              </a:ext>
            </a:extLst>
          </p:cNvPr>
          <p:cNvSpPr txBox="1">
            <a:spLocks/>
          </p:cNvSpPr>
          <p:nvPr/>
        </p:nvSpPr>
        <p:spPr>
          <a:xfrm>
            <a:off x="555348" y="2499742"/>
            <a:ext cx="7268672" cy="35567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Objetivo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escolher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um valor k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pequeno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suficiente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para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satisfazer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condição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A526C687-19C0-4D15-A567-F411A8082CFC}"/>
                  </a:ext>
                </a:extLst>
              </p:cNvPr>
              <p:cNvSpPr/>
              <p:nvPr/>
            </p:nvSpPr>
            <p:spPr>
              <a:xfrm>
                <a:off x="2396592" y="2986298"/>
                <a:ext cx="3478068" cy="1146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𝑎𝑝𝑝𝑟𝑜𝑥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≤0.01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A526C687-19C0-4D15-A567-F411A8082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592" y="2986298"/>
                <a:ext cx="3478068" cy="11469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3C0F5C7-8257-4857-B559-35FEA3C93F2A}"/>
              </a:ext>
            </a:extLst>
          </p:cNvPr>
          <p:cNvSpPr txBox="1">
            <a:spLocks/>
          </p:cNvSpPr>
          <p:nvPr/>
        </p:nvSpPr>
        <p:spPr>
          <a:xfrm>
            <a:off x="6444208" y="3395085"/>
            <a:ext cx="799627" cy="35567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(1%)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DEE0486B-CF99-4A21-936E-29C6CF836DBD}"/>
              </a:ext>
            </a:extLst>
          </p:cNvPr>
          <p:cNvSpPr txBox="1">
            <a:spLocks/>
          </p:cNvSpPr>
          <p:nvPr/>
        </p:nvSpPr>
        <p:spPr>
          <a:xfrm>
            <a:off x="555348" y="4264162"/>
            <a:ext cx="7268672" cy="35567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Neste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caso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, 99% da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variância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é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retida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1810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" grpId="0"/>
      <p:bldP spid="27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726867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Escolhendo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2BB8DB9-27AC-4B50-8A83-0CFD89623CAA}"/>
              </a:ext>
            </a:extLst>
          </p:cNvPr>
          <p:cNvSpPr txBox="1">
            <a:spLocks/>
          </p:cNvSpPr>
          <p:nvPr/>
        </p:nvSpPr>
        <p:spPr>
          <a:xfrm>
            <a:off x="555348" y="1059582"/>
            <a:ext cx="7268672" cy="35567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Objetivo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escolher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um valor k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pequeno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suficiente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para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satisfazer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condição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A526C687-19C0-4D15-A567-F411A8082CFC}"/>
                  </a:ext>
                </a:extLst>
              </p:cNvPr>
              <p:cNvSpPr/>
              <p:nvPr/>
            </p:nvSpPr>
            <p:spPr>
              <a:xfrm>
                <a:off x="2396592" y="1546138"/>
                <a:ext cx="3478068" cy="1146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𝑎𝑝𝑝𝑟𝑜𝑥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≤0.01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A526C687-19C0-4D15-A567-F411A8082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592" y="1546138"/>
                <a:ext cx="3478068" cy="11469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3C0F5C7-8257-4857-B559-35FEA3C93F2A}"/>
              </a:ext>
            </a:extLst>
          </p:cNvPr>
          <p:cNvSpPr txBox="1">
            <a:spLocks/>
          </p:cNvSpPr>
          <p:nvPr/>
        </p:nvSpPr>
        <p:spPr>
          <a:xfrm>
            <a:off x="6444208" y="1954925"/>
            <a:ext cx="799627" cy="35567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(1%)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DEE0486B-CF99-4A21-936E-29C6CF836DBD}"/>
              </a:ext>
            </a:extLst>
          </p:cNvPr>
          <p:cNvSpPr txBox="1">
            <a:spLocks/>
          </p:cNvSpPr>
          <p:nvPr/>
        </p:nvSpPr>
        <p:spPr>
          <a:xfrm>
            <a:off x="555348" y="3054951"/>
            <a:ext cx="3080548" cy="35567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PCA: “99% da </a:t>
            </a:r>
            <a:r>
              <a:rPr lang="en-US" altLang="ko-KR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variação</a:t>
            </a:r>
            <a:r>
              <a:rPr lang="en-US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retida</a:t>
            </a:r>
            <a:r>
              <a:rPr lang="en-US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426B318-8B05-4610-8667-6DB0844A0A4C}"/>
              </a:ext>
            </a:extLst>
          </p:cNvPr>
          <p:cNvCxnSpPr/>
          <p:nvPr/>
        </p:nvCxnSpPr>
        <p:spPr>
          <a:xfrm flipV="1">
            <a:off x="5292080" y="2067694"/>
            <a:ext cx="432048" cy="2429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F169ACA3-C89B-48C7-AA45-048DBAD2D6A1}"/>
              </a:ext>
            </a:extLst>
          </p:cNvPr>
          <p:cNvCxnSpPr/>
          <p:nvPr/>
        </p:nvCxnSpPr>
        <p:spPr>
          <a:xfrm flipV="1">
            <a:off x="6553904" y="2015658"/>
            <a:ext cx="432048" cy="2429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9B7C794E-B590-4C7D-95AF-933CB52FE4FE}"/>
                  </a:ext>
                </a:extLst>
              </p:cNvPr>
              <p:cNvSpPr/>
              <p:nvPr/>
            </p:nvSpPr>
            <p:spPr>
              <a:xfrm>
                <a:off x="5173043" y="2304186"/>
                <a:ext cx="681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9B7C794E-B590-4C7D-95AF-933CB52FE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043" y="2304186"/>
                <a:ext cx="6815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D05530F-1666-4B40-8A52-58A0E28683A3}"/>
              </a:ext>
            </a:extLst>
          </p:cNvPr>
          <p:cNvSpPr txBox="1">
            <a:spLocks/>
          </p:cNvSpPr>
          <p:nvPr/>
        </p:nvSpPr>
        <p:spPr>
          <a:xfrm>
            <a:off x="6444207" y="2304186"/>
            <a:ext cx="799627" cy="35567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(5%)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2880F9B-A11C-4CC1-B2A2-2B9A1391F25C}"/>
              </a:ext>
            </a:extLst>
          </p:cNvPr>
          <p:cNvSpPr txBox="1">
            <a:spLocks/>
          </p:cNvSpPr>
          <p:nvPr/>
        </p:nvSpPr>
        <p:spPr>
          <a:xfrm>
            <a:off x="555348" y="3416783"/>
            <a:ext cx="3080548" cy="35567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PCA: “95% da </a:t>
            </a:r>
            <a:r>
              <a:rPr lang="en-US" altLang="ko-KR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variação</a:t>
            </a:r>
            <a:r>
              <a:rPr lang="en-US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retida</a:t>
            </a:r>
            <a:r>
              <a:rPr lang="en-US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58A7122-9AA6-4C04-88BD-437DB59A4683}"/>
              </a:ext>
            </a:extLst>
          </p:cNvPr>
          <p:cNvCxnSpPr/>
          <p:nvPr/>
        </p:nvCxnSpPr>
        <p:spPr>
          <a:xfrm flipV="1">
            <a:off x="5292080" y="2362139"/>
            <a:ext cx="432048" cy="2429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1C81E403-C15F-42CE-AEC8-B412977B63C9}"/>
              </a:ext>
            </a:extLst>
          </p:cNvPr>
          <p:cNvCxnSpPr/>
          <p:nvPr/>
        </p:nvCxnSpPr>
        <p:spPr>
          <a:xfrm flipV="1">
            <a:off x="6588224" y="2355726"/>
            <a:ext cx="432048" cy="2429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3D2C49AB-26FB-4318-AB74-69160290613F}"/>
                  </a:ext>
                </a:extLst>
              </p:cNvPr>
              <p:cNvSpPr/>
              <p:nvPr/>
            </p:nvSpPr>
            <p:spPr>
              <a:xfrm>
                <a:off x="5173043" y="2639335"/>
                <a:ext cx="681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3D2C49AB-26FB-4318-AB74-691602906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043" y="2639335"/>
                <a:ext cx="68159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B5805C4-AD3C-4737-A5F9-90D676B006E7}"/>
              </a:ext>
            </a:extLst>
          </p:cNvPr>
          <p:cNvSpPr txBox="1">
            <a:spLocks/>
          </p:cNvSpPr>
          <p:nvPr/>
        </p:nvSpPr>
        <p:spPr>
          <a:xfrm>
            <a:off x="6444207" y="2639335"/>
            <a:ext cx="799627" cy="35567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(10%)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913FE8B-2436-45D6-A1D0-D241976A2549}"/>
              </a:ext>
            </a:extLst>
          </p:cNvPr>
          <p:cNvSpPr txBox="1">
            <a:spLocks/>
          </p:cNvSpPr>
          <p:nvPr/>
        </p:nvSpPr>
        <p:spPr>
          <a:xfrm>
            <a:off x="555348" y="3772457"/>
            <a:ext cx="3080548" cy="35567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PCA: “90% da </a:t>
            </a:r>
            <a:r>
              <a:rPr lang="en-US" altLang="ko-KR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variação</a:t>
            </a:r>
            <a:r>
              <a:rPr lang="en-US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retida</a:t>
            </a:r>
            <a:r>
              <a:rPr lang="en-US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978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7" grpId="0"/>
      <p:bldP spid="21" grpId="0"/>
      <p:bldP spid="22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726867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Pipeline PCA –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Melhor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72BB8DB9-27AC-4B50-8A83-0CFD89623C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7624" y="1491630"/>
                <a:ext cx="5328592" cy="355674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Algoritmo: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Tentar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PCA com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72BB8DB9-27AC-4B50-8A83-0CFD89623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491630"/>
                <a:ext cx="5328592" cy="355674"/>
              </a:xfrm>
              <a:prstGeom prst="rect">
                <a:avLst/>
              </a:prstGeom>
              <a:blipFill>
                <a:blip r:embed="rId3"/>
                <a:stretch>
                  <a:fillRect l="-686" t="-5172" b="-172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7CA4FCEA-8295-4778-9CFC-1F51A8965B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7624" y="2067694"/>
                <a:ext cx="6114548" cy="355674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Calcular: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𝑟𝑒𝑑𝑢𝑐𝑒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𝑎𝑝𝑝𝑟𝑜𝑥</m:t>
                        </m:r>
                      </m:sub>
                      <m:sup>
                        <m:d>
                          <m:d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𝑎𝑝𝑝𝑟𝑜𝑥</m:t>
                        </m:r>
                      </m:sub>
                      <m:sup>
                        <m:d>
                          <m:d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, …, </m:t>
                    </m:r>
                    <m:sSubSup>
                      <m:sSubSup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𝑎𝑝𝑝𝑜𝑥</m:t>
                        </m:r>
                      </m:sub>
                      <m:sup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7CA4FCEA-8295-4778-9CFC-1F51A8965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067694"/>
                <a:ext cx="6114548" cy="355674"/>
              </a:xfrm>
              <a:prstGeom prst="rect">
                <a:avLst/>
              </a:prstGeom>
              <a:blipFill>
                <a:blip r:embed="rId4"/>
                <a:stretch>
                  <a:fillRect l="-598" t="-1695" b="-186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 Placeholder 2">
                <a:extLst>
                  <a:ext uri="{FF2B5EF4-FFF2-40B4-BE49-F238E27FC236}">
                    <a16:creationId xmlns:a16="http://schemas.microsoft.com/office/drawing/2014/main" id="{9615A76E-3179-4F65-A83C-9F278056A9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56" y="2648124"/>
                <a:ext cx="6114548" cy="85973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Verificar: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𝑎𝑝𝑝𝑟𝑜𝑥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f>
                          <m:f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</a:rPr>
                      <m:t>≤0.01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3" name="Text Placeholder 2">
                <a:extLst>
                  <a:ext uri="{FF2B5EF4-FFF2-40B4-BE49-F238E27FC236}">
                    <a16:creationId xmlns:a16="http://schemas.microsoft.com/office/drawing/2014/main" id="{9615A76E-3179-4F65-A83C-9F278056A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56" y="2648124"/>
                <a:ext cx="6114548" cy="859730"/>
              </a:xfrm>
              <a:prstGeom prst="rect">
                <a:avLst/>
              </a:prstGeom>
              <a:blipFill>
                <a:blip r:embed="rId5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Agrupar 9">
            <a:extLst>
              <a:ext uri="{FF2B5EF4-FFF2-40B4-BE49-F238E27FC236}">
                <a16:creationId xmlns:a16="http://schemas.microsoft.com/office/drawing/2014/main" id="{99B32EDF-FF55-42FC-B8C7-173F24667671}"/>
              </a:ext>
            </a:extLst>
          </p:cNvPr>
          <p:cNvGrpSpPr/>
          <p:nvPr/>
        </p:nvGrpSpPr>
        <p:grpSpPr>
          <a:xfrm>
            <a:off x="539553" y="1466830"/>
            <a:ext cx="648071" cy="1716988"/>
            <a:chOff x="539553" y="1466830"/>
            <a:chExt cx="648071" cy="1716988"/>
          </a:xfrm>
        </p:grpSpPr>
        <p:sp>
          <p:nvSpPr>
            <p:cNvPr id="8" name="Seta: Dobrada 7">
              <a:extLst>
                <a:ext uri="{FF2B5EF4-FFF2-40B4-BE49-F238E27FC236}">
                  <a16:creationId xmlns:a16="http://schemas.microsoft.com/office/drawing/2014/main" id="{89E526DF-ABA2-4C28-8FC0-9562FB1F591E}"/>
                </a:ext>
              </a:extLst>
            </p:cNvPr>
            <p:cNvSpPr/>
            <p:nvPr/>
          </p:nvSpPr>
          <p:spPr>
            <a:xfrm rot="16200000">
              <a:off x="213508" y="2285727"/>
              <a:ext cx="1224136" cy="572046"/>
            </a:xfrm>
            <a:prstGeom prst="bentArrow">
              <a:avLst>
                <a:gd name="adj1" fmla="val 25000"/>
                <a:gd name="adj2" fmla="val 25000"/>
                <a:gd name="adj3" fmla="val 0"/>
                <a:gd name="adj4" fmla="val 43750"/>
              </a:avLst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6" name="Seta: Dobrada 25">
              <a:extLst>
                <a:ext uri="{FF2B5EF4-FFF2-40B4-BE49-F238E27FC236}">
                  <a16:creationId xmlns:a16="http://schemas.microsoft.com/office/drawing/2014/main" id="{022B011B-6CE3-4835-A34A-5E12D0010F5F}"/>
                </a:ext>
              </a:extLst>
            </p:cNvPr>
            <p:cNvSpPr/>
            <p:nvPr/>
          </p:nvSpPr>
          <p:spPr>
            <a:xfrm>
              <a:off x="615578" y="1466830"/>
              <a:ext cx="572046" cy="600864"/>
            </a:xfrm>
            <a:prstGeom prst="bentArrow">
              <a:avLst>
                <a:gd name="adj1" fmla="val 25000"/>
                <a:gd name="adj2" fmla="val 25000"/>
                <a:gd name="adj3" fmla="val 35509"/>
                <a:gd name="adj4" fmla="val 43750"/>
              </a:avLst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98A71D91-D4A7-4211-8ABA-0E567269D25D}"/>
                  </a:ext>
                </a:extLst>
              </p:cNvPr>
              <p:cNvSpPr/>
              <p:nvPr/>
            </p:nvSpPr>
            <p:spPr>
              <a:xfrm>
                <a:off x="4355976" y="1506663"/>
                <a:ext cx="74392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98A71D91-D4A7-4211-8ABA-0E567269D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506663"/>
                <a:ext cx="74392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23E6FF9E-946D-4A7B-847E-85BC9B09E03C}"/>
              </a:ext>
            </a:extLst>
          </p:cNvPr>
          <p:cNvCxnSpPr/>
          <p:nvPr/>
        </p:nvCxnSpPr>
        <p:spPr>
          <a:xfrm flipV="1">
            <a:off x="3923928" y="1548014"/>
            <a:ext cx="432048" cy="2429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D6E19610-B6FB-43B8-B31C-7BF7A0A1E570}"/>
                  </a:ext>
                </a:extLst>
              </p:cNvPr>
              <p:cNvSpPr/>
              <p:nvPr/>
            </p:nvSpPr>
            <p:spPr>
              <a:xfrm>
                <a:off x="5048676" y="1499416"/>
                <a:ext cx="74392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D6E19610-B6FB-43B8-B31C-7BF7A0A1E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676" y="1499416"/>
                <a:ext cx="74392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865F8366-732E-4325-841A-3FFDC2837178}"/>
              </a:ext>
            </a:extLst>
          </p:cNvPr>
          <p:cNvCxnSpPr/>
          <p:nvPr/>
        </p:nvCxnSpPr>
        <p:spPr>
          <a:xfrm flipV="1">
            <a:off x="4543965" y="1554487"/>
            <a:ext cx="432048" cy="2429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E8B2E1EC-F015-410B-889B-8937E132925A}"/>
                  </a:ext>
                </a:extLst>
              </p:cNvPr>
              <p:cNvSpPr/>
              <p:nvPr/>
            </p:nvSpPr>
            <p:spPr>
              <a:xfrm>
                <a:off x="5731095" y="1499416"/>
                <a:ext cx="74392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E8B2E1EC-F015-410B-889B-8937E1329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095" y="1499416"/>
                <a:ext cx="74392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2419275-27AC-44FE-9433-0C6EC84ED7F1}"/>
              </a:ext>
            </a:extLst>
          </p:cNvPr>
          <p:cNvCxnSpPr/>
          <p:nvPr/>
        </p:nvCxnSpPr>
        <p:spPr>
          <a:xfrm flipV="1">
            <a:off x="5222965" y="1547240"/>
            <a:ext cx="432048" cy="2429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B009B34E-EC38-4BDB-84A3-924D521B86C5}"/>
                  </a:ext>
                </a:extLst>
              </p:cNvPr>
              <p:cNvSpPr/>
              <p:nvPr/>
            </p:nvSpPr>
            <p:spPr>
              <a:xfrm>
                <a:off x="4822138" y="3859753"/>
                <a:ext cx="8577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=17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B009B34E-EC38-4BDB-84A3-924D521B8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138" y="3859753"/>
                <a:ext cx="857735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ta: Dobrada 10">
            <a:extLst>
              <a:ext uri="{FF2B5EF4-FFF2-40B4-BE49-F238E27FC236}">
                <a16:creationId xmlns:a16="http://schemas.microsoft.com/office/drawing/2014/main" id="{BFCB0D35-BFD8-4250-AD0A-9F6BDCA2B638}"/>
              </a:ext>
            </a:extLst>
          </p:cNvPr>
          <p:cNvSpPr/>
          <p:nvPr/>
        </p:nvSpPr>
        <p:spPr>
          <a:xfrm rot="5400000">
            <a:off x="4800439" y="2996539"/>
            <a:ext cx="576064" cy="684076"/>
          </a:xfrm>
          <a:prstGeom prst="ben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7DBD37F0-D247-4D52-8ADB-3F607BCEA8F6}"/>
              </a:ext>
            </a:extLst>
          </p:cNvPr>
          <p:cNvCxnSpPr/>
          <p:nvPr/>
        </p:nvCxnSpPr>
        <p:spPr>
          <a:xfrm flipV="1">
            <a:off x="5904476" y="1561167"/>
            <a:ext cx="432048" cy="2429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4C8AB9A1-E19F-4EAF-A9F9-8F7190EEB1A9}"/>
                  </a:ext>
                </a:extLst>
              </p:cNvPr>
              <p:cNvSpPr/>
              <p:nvPr/>
            </p:nvSpPr>
            <p:spPr>
              <a:xfrm>
                <a:off x="6431550" y="1487624"/>
                <a:ext cx="39626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4C8AB9A1-E19F-4EAF-A9F9-8F7190EEB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550" y="1487624"/>
                <a:ext cx="39626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tângulo 36">
            <a:extLst>
              <a:ext uri="{FF2B5EF4-FFF2-40B4-BE49-F238E27FC236}">
                <a16:creationId xmlns:a16="http://schemas.microsoft.com/office/drawing/2014/main" id="{3176B4F1-0156-4A34-94CD-E13183D2F3F4}"/>
              </a:ext>
            </a:extLst>
          </p:cNvPr>
          <p:cNvSpPr/>
          <p:nvPr/>
        </p:nvSpPr>
        <p:spPr>
          <a:xfrm>
            <a:off x="4822139" y="3859752"/>
            <a:ext cx="832874" cy="338553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65BCCAB-4B53-4D4C-9363-4D7353B66AB5}"/>
              </a:ext>
            </a:extLst>
          </p:cNvPr>
          <p:cNvSpPr txBox="1">
            <a:spLocks/>
          </p:cNvSpPr>
          <p:nvPr/>
        </p:nvSpPr>
        <p:spPr>
          <a:xfrm>
            <a:off x="1111599" y="3910275"/>
            <a:ext cx="6114548" cy="8597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Este é um modo eficiente?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39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0" grpId="0"/>
      <p:bldP spid="20" grpId="2"/>
      <p:bldP spid="20" grpId="3"/>
      <p:bldP spid="23" grpId="0"/>
      <p:bldP spid="23" grpId="1"/>
      <p:bldP spid="23" grpId="2"/>
      <p:bldP spid="9" grpId="0"/>
      <p:bldP spid="30" grpId="0"/>
      <p:bldP spid="32" grpId="0"/>
      <p:bldP spid="34" grpId="0"/>
      <p:bldP spid="11" grpId="0" animBg="1"/>
      <p:bldP spid="36" grpId="0"/>
      <p:bldP spid="37" grpId="0" animBg="1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726867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Pipeline PCA –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Melhor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7A779B2-E893-44A9-9EEF-DF4A6C54C4E3}"/>
              </a:ext>
            </a:extLst>
          </p:cNvPr>
          <p:cNvGrpSpPr/>
          <p:nvPr/>
        </p:nvGrpSpPr>
        <p:grpSpPr>
          <a:xfrm>
            <a:off x="638361" y="1430894"/>
            <a:ext cx="576065" cy="389667"/>
            <a:chOff x="899592" y="3955637"/>
            <a:chExt cx="576065" cy="389667"/>
          </a:xfrm>
        </p:grpSpPr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F4B18AF6-F068-4317-9F35-A6F052C65AD7}"/>
                </a:ext>
              </a:extLst>
            </p:cNvPr>
            <p:cNvSpPr txBox="1">
              <a:spLocks/>
            </p:cNvSpPr>
            <p:nvPr/>
          </p:nvSpPr>
          <p:spPr>
            <a:xfrm>
              <a:off x="899592" y="3955637"/>
              <a:ext cx="576065" cy="389667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altLang="ko-KR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 1</a:t>
              </a:r>
              <a:endPara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523423E6-F4A9-4F2B-B446-1C7F62B45492}"/>
                </a:ext>
              </a:extLst>
            </p:cNvPr>
            <p:cNvSpPr/>
            <p:nvPr/>
          </p:nvSpPr>
          <p:spPr>
            <a:xfrm>
              <a:off x="1043608" y="3970451"/>
              <a:ext cx="364057" cy="36004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4C2DB827-334E-4FFF-B59E-FC89BCBAA39E}"/>
                  </a:ext>
                </a:extLst>
              </p:cNvPr>
              <p:cNvSpPr/>
              <p:nvPr/>
            </p:nvSpPr>
            <p:spPr>
              <a:xfrm>
                <a:off x="1290450" y="1451229"/>
                <a:ext cx="811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4C2DB827-334E-4FFF-B59E-FC89BCBAA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450" y="1451229"/>
                <a:ext cx="8117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566593E-728E-4062-B831-FE65ACAB7B4C}"/>
              </a:ext>
            </a:extLst>
          </p:cNvPr>
          <p:cNvGrpSpPr/>
          <p:nvPr/>
        </p:nvGrpSpPr>
        <p:grpSpPr>
          <a:xfrm>
            <a:off x="638361" y="2144236"/>
            <a:ext cx="576065" cy="389667"/>
            <a:chOff x="899592" y="3955637"/>
            <a:chExt cx="576065" cy="389667"/>
          </a:xfrm>
        </p:grpSpPr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759EA3B6-5916-41CA-83BA-3A5CE0C6350B}"/>
                </a:ext>
              </a:extLst>
            </p:cNvPr>
            <p:cNvSpPr txBox="1">
              <a:spLocks/>
            </p:cNvSpPr>
            <p:nvPr/>
          </p:nvSpPr>
          <p:spPr>
            <a:xfrm>
              <a:off x="899592" y="3955637"/>
              <a:ext cx="576065" cy="389667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altLang="ko-KR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 2</a:t>
              </a:r>
              <a:endPara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E63C07AB-7CF0-4289-BDD9-D2B455CE1A44}"/>
                </a:ext>
              </a:extLst>
            </p:cNvPr>
            <p:cNvSpPr/>
            <p:nvPr/>
          </p:nvSpPr>
          <p:spPr>
            <a:xfrm>
              <a:off x="1043608" y="3970451"/>
              <a:ext cx="364057" cy="36004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9CC2059B-F023-4E46-9D11-DE5DF93C9D63}"/>
                  </a:ext>
                </a:extLst>
              </p:cNvPr>
              <p:cNvSpPr/>
              <p:nvPr/>
            </p:nvSpPr>
            <p:spPr>
              <a:xfrm>
                <a:off x="1242581" y="2131163"/>
                <a:ext cx="2767745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𝑟𝑒𝑑𝑢𝑐𝑒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, …,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9CC2059B-F023-4E46-9D11-DE5DF93C9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581" y="2131163"/>
                <a:ext cx="2767745" cy="387927"/>
              </a:xfrm>
              <a:prstGeom prst="rect">
                <a:avLst/>
              </a:prstGeom>
              <a:blipFill>
                <a:blip r:embed="rId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Agrupar 37">
            <a:extLst>
              <a:ext uri="{FF2B5EF4-FFF2-40B4-BE49-F238E27FC236}">
                <a16:creationId xmlns:a16="http://schemas.microsoft.com/office/drawing/2014/main" id="{52FA1443-9987-41A7-98C1-7CA3EE311AA9}"/>
              </a:ext>
            </a:extLst>
          </p:cNvPr>
          <p:cNvGrpSpPr/>
          <p:nvPr/>
        </p:nvGrpSpPr>
        <p:grpSpPr>
          <a:xfrm>
            <a:off x="642472" y="2914995"/>
            <a:ext cx="576065" cy="389667"/>
            <a:chOff x="899592" y="3955637"/>
            <a:chExt cx="576065" cy="389667"/>
          </a:xfrm>
        </p:grpSpPr>
        <p:sp>
          <p:nvSpPr>
            <p:cNvPr id="39" name="Text Placeholder 2">
              <a:extLst>
                <a:ext uri="{FF2B5EF4-FFF2-40B4-BE49-F238E27FC236}">
                  <a16:creationId xmlns:a16="http://schemas.microsoft.com/office/drawing/2014/main" id="{5DF7533B-284E-4682-ACF9-6B40DDDB7E2B}"/>
                </a:ext>
              </a:extLst>
            </p:cNvPr>
            <p:cNvSpPr txBox="1">
              <a:spLocks/>
            </p:cNvSpPr>
            <p:nvPr/>
          </p:nvSpPr>
          <p:spPr>
            <a:xfrm>
              <a:off x="899592" y="3955637"/>
              <a:ext cx="576065" cy="389667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altLang="ko-KR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 3</a:t>
              </a:r>
              <a:endPara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5A901266-D104-4DE6-B847-27CE296392BD}"/>
                </a:ext>
              </a:extLst>
            </p:cNvPr>
            <p:cNvSpPr/>
            <p:nvPr/>
          </p:nvSpPr>
          <p:spPr>
            <a:xfrm>
              <a:off x="1043608" y="3970451"/>
              <a:ext cx="364057" cy="36004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8E19D17-6AE0-4981-A899-3AB98FDB3E82}"/>
                  </a:ext>
                </a:extLst>
              </p:cNvPr>
              <p:cNvSpPr/>
              <p:nvPr/>
            </p:nvSpPr>
            <p:spPr>
              <a:xfrm>
                <a:off x="1242581" y="2653549"/>
                <a:ext cx="2815835" cy="912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  <m:t>𝑎𝑝𝑝𝑟𝑜𝑥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pt-BR" sz="1400" i="1">
                          <a:latin typeface="Cambria Math" panose="02040503050406030204" pitchFamily="18" charset="0"/>
                        </a:rPr>
                        <m:t>≤0.01</m:t>
                      </m:r>
                      <m:r>
                        <a:rPr lang="pt-BR" sz="1400" i="1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8E19D17-6AE0-4981-A899-3AB98FDB3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581" y="2653549"/>
                <a:ext cx="2815835" cy="912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9EAA8B93-F6F3-4806-817D-E2C8404036D7}"/>
              </a:ext>
            </a:extLst>
          </p:cNvPr>
          <p:cNvCxnSpPr>
            <a:cxnSpLocks/>
          </p:cNvCxnSpPr>
          <p:nvPr/>
        </p:nvCxnSpPr>
        <p:spPr>
          <a:xfrm flipV="1">
            <a:off x="4355976" y="1201617"/>
            <a:ext cx="0" cy="34563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m 41">
            <a:extLst>
              <a:ext uri="{FF2B5EF4-FFF2-40B4-BE49-F238E27FC236}">
                <a16:creationId xmlns:a16="http://schemas.microsoft.com/office/drawing/2014/main" id="{90423139-1C05-4E4F-A2A7-FB82842A6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1098868"/>
            <a:ext cx="3021509" cy="346840"/>
          </a:xfrm>
          <a:prstGeom prst="rect">
            <a:avLst/>
          </a:prstGeom>
        </p:spPr>
      </p:pic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8F9C311F-D6F9-4A11-B61D-62396D62CF9E}"/>
              </a:ext>
            </a:extLst>
          </p:cNvPr>
          <p:cNvCxnSpPr/>
          <p:nvPr/>
        </p:nvCxnSpPr>
        <p:spPr>
          <a:xfrm>
            <a:off x="5364088" y="1430894"/>
            <a:ext cx="0" cy="20475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ED9F7057-359E-4B90-AD95-9DB5782D494F}"/>
                  </a:ext>
                </a:extLst>
              </p:cNvPr>
              <p:cNvSpPr txBox="1"/>
              <p:nvPr/>
            </p:nvSpPr>
            <p:spPr>
              <a:xfrm>
                <a:off x="4805955" y="1706046"/>
                <a:ext cx="3075586" cy="1403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/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/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  <m:e/>
                                  <m:e/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/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𝑛𝑛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ED9F7057-359E-4B90-AD95-9DB5782D4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955" y="1706046"/>
                <a:ext cx="3075586" cy="14037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72AC3FF2-D0B3-4B30-A005-FAF2048E9FA4}"/>
              </a:ext>
            </a:extLst>
          </p:cNvPr>
          <p:cNvSpPr/>
          <p:nvPr/>
        </p:nvSpPr>
        <p:spPr>
          <a:xfrm rot="5400000">
            <a:off x="5816450" y="1581666"/>
            <a:ext cx="1052045" cy="1931660"/>
          </a:xfrm>
          <a:prstGeom prst="triangle">
            <a:avLst>
              <a:gd name="adj" fmla="val 10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5CACC9C6-DB18-4CBA-8C0E-C17BA800A961}"/>
              </a:ext>
            </a:extLst>
          </p:cNvPr>
          <p:cNvSpPr/>
          <p:nvPr/>
        </p:nvSpPr>
        <p:spPr>
          <a:xfrm rot="16200000">
            <a:off x="6163936" y="1321328"/>
            <a:ext cx="1052045" cy="1931660"/>
          </a:xfrm>
          <a:prstGeom prst="triangle">
            <a:avLst>
              <a:gd name="adj" fmla="val 10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B6583515-FB0D-4FD0-8FBE-60FE85C8AC84}"/>
                  </a:ext>
                </a:extLst>
              </p:cNvPr>
              <p:cNvSpPr/>
              <p:nvPr/>
            </p:nvSpPr>
            <p:spPr>
              <a:xfrm>
                <a:off x="5604791" y="2304078"/>
                <a:ext cx="65434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4400" dirty="0"/>
              </a:p>
            </p:txBody>
          </p:sp>
        </mc:Choice>
        <mc:Fallback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B6583515-FB0D-4FD0-8FBE-60FE85C8A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791" y="2304078"/>
                <a:ext cx="654345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BE3A7722-5FD1-4C87-BC23-A20462A7F2E7}"/>
                  </a:ext>
                </a:extLst>
              </p:cNvPr>
              <p:cNvSpPr/>
              <p:nvPr/>
            </p:nvSpPr>
            <p:spPr>
              <a:xfrm>
                <a:off x="6773295" y="1677174"/>
                <a:ext cx="65434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4400" dirty="0"/>
              </a:p>
            </p:txBody>
          </p:sp>
        </mc:Choice>
        <mc:Fallback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BE3A7722-5FD1-4C87-BC23-A20462A7F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295" y="1677174"/>
                <a:ext cx="654345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13300114-8777-4B79-B0F8-12B7CAE9248A}"/>
                  </a:ext>
                </a:extLst>
              </p:cNvPr>
              <p:cNvSpPr/>
              <p:nvPr/>
            </p:nvSpPr>
            <p:spPr>
              <a:xfrm>
                <a:off x="4761162" y="3289849"/>
                <a:ext cx="1385123" cy="728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13300114-8777-4B79-B0F8-12B7CAE92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162" y="3289849"/>
                <a:ext cx="1385123" cy="7282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6E00D632-0806-4B83-B6D7-0AA1794C4E83}"/>
                  </a:ext>
                </a:extLst>
              </p:cNvPr>
              <p:cNvSpPr/>
              <p:nvPr/>
            </p:nvSpPr>
            <p:spPr>
              <a:xfrm>
                <a:off x="6609742" y="3484888"/>
                <a:ext cx="9188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≤0.01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6E00D632-0806-4B83-B6D7-0AA1794C4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742" y="3484888"/>
                <a:ext cx="91884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Seta: para a Direita 46">
            <a:extLst>
              <a:ext uri="{FF2B5EF4-FFF2-40B4-BE49-F238E27FC236}">
                <a16:creationId xmlns:a16="http://schemas.microsoft.com/office/drawing/2014/main" id="{ED504A18-28DC-4F83-95BB-B68B202A3BFE}"/>
              </a:ext>
            </a:extLst>
          </p:cNvPr>
          <p:cNvSpPr/>
          <p:nvPr/>
        </p:nvSpPr>
        <p:spPr>
          <a:xfrm rot="10800000">
            <a:off x="6135621" y="3425255"/>
            <a:ext cx="224558" cy="216024"/>
          </a:xfrm>
          <a:prstGeom prst="rightArrow">
            <a:avLst/>
          </a:prstGeom>
          <a:solidFill>
            <a:srgbClr val="61FB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966A2808-001B-4669-A584-0F0CAAF96658}"/>
              </a:ext>
            </a:extLst>
          </p:cNvPr>
          <p:cNvSpPr/>
          <p:nvPr/>
        </p:nvSpPr>
        <p:spPr>
          <a:xfrm rot="17897393">
            <a:off x="5892321" y="1369099"/>
            <a:ext cx="323528" cy="1608413"/>
          </a:xfrm>
          <a:prstGeom prst="roundRect">
            <a:avLst/>
          </a:prstGeom>
          <a:noFill/>
          <a:ln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Seta: para a Direita 48">
            <a:extLst>
              <a:ext uri="{FF2B5EF4-FFF2-40B4-BE49-F238E27FC236}">
                <a16:creationId xmlns:a16="http://schemas.microsoft.com/office/drawing/2014/main" id="{3DB27D05-68C6-44DC-84AC-232650D39DBA}"/>
              </a:ext>
            </a:extLst>
          </p:cNvPr>
          <p:cNvSpPr/>
          <p:nvPr/>
        </p:nvSpPr>
        <p:spPr>
          <a:xfrm rot="10800000">
            <a:off x="6146228" y="3721690"/>
            <a:ext cx="224558" cy="216024"/>
          </a:xfrm>
          <a:prstGeom prst="rightArrow">
            <a:avLst/>
          </a:prstGeom>
          <a:solidFill>
            <a:srgbClr val="61FB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1E9955B1-9972-4C69-8FFF-EAEF476B0B9C}"/>
                  </a:ext>
                </a:extLst>
              </p:cNvPr>
              <p:cNvSpPr/>
              <p:nvPr/>
            </p:nvSpPr>
            <p:spPr>
              <a:xfrm>
                <a:off x="6360179" y="3333857"/>
                <a:ext cx="382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1E9955B1-9972-4C69-8FFF-EAEF476B0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179" y="3333857"/>
                <a:ext cx="38215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1BD82046-2BA5-4705-87EB-2FDC976280BB}"/>
                  </a:ext>
                </a:extLst>
              </p:cNvPr>
              <p:cNvSpPr/>
              <p:nvPr/>
            </p:nvSpPr>
            <p:spPr>
              <a:xfrm>
                <a:off x="6360179" y="3647007"/>
                <a:ext cx="3858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1BD82046-2BA5-4705-87EB-2FDC97628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179" y="3647007"/>
                <a:ext cx="38581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A26DCA86-1A97-4930-9616-3B715E3B26BD}"/>
              </a:ext>
            </a:extLst>
          </p:cNvPr>
          <p:cNvSpPr/>
          <p:nvPr/>
        </p:nvSpPr>
        <p:spPr>
          <a:xfrm rot="17897393">
            <a:off x="6422846" y="1041987"/>
            <a:ext cx="316619" cy="28092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27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439504" y="3732917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K-Means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F622992-9B20-477A-9F74-1AEF29A71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44" y="715517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22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A2FFF65-58B0-483E-A416-6BCF699D4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716" y="771550"/>
            <a:ext cx="5112568" cy="395824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2827EE8-80ED-4B6C-952F-2523E2A6E0C9}"/>
              </a:ext>
            </a:extLst>
          </p:cNvPr>
          <p:cNvSpPr txBox="1">
            <a:spLocks/>
          </p:cNvSpPr>
          <p:nvPr/>
        </p:nvSpPr>
        <p:spPr>
          <a:xfrm>
            <a:off x="323528" y="267494"/>
            <a:ext cx="7704856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1)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Inicializar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randomicamente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dois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pontos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centroides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objetivo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dois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clusters)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5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A2FFF65-58B0-483E-A416-6BCF699D4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716" y="771550"/>
            <a:ext cx="5112568" cy="395824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2827EE8-80ED-4B6C-952F-2523E2A6E0C9}"/>
              </a:ext>
            </a:extLst>
          </p:cNvPr>
          <p:cNvSpPr txBox="1">
            <a:spLocks/>
          </p:cNvSpPr>
          <p:nvPr/>
        </p:nvSpPr>
        <p:spPr>
          <a:xfrm>
            <a:off x="323528" y="267494"/>
            <a:ext cx="7704856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1)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Inicializar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randomicamente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dois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pontos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centroides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objetivo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dois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clusters)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EC6075-E2F8-4082-88A7-BF56A681C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840" y="1923678"/>
            <a:ext cx="229591" cy="2880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A060E0E-334B-463F-9492-493EE9E4A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3291830"/>
            <a:ext cx="276983" cy="268714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A847E27-D8D3-450A-9460-F9A04752EC30}"/>
              </a:ext>
            </a:extLst>
          </p:cNvPr>
          <p:cNvCxnSpPr>
            <a:cxnSpLocks/>
          </p:cNvCxnSpPr>
          <p:nvPr/>
        </p:nvCxnSpPr>
        <p:spPr>
          <a:xfrm flipH="1" flipV="1">
            <a:off x="3825826" y="2159992"/>
            <a:ext cx="1970310" cy="12038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DDE19C7-F216-4896-915E-BD538298F9A9}"/>
              </a:ext>
            </a:extLst>
          </p:cNvPr>
          <p:cNvCxnSpPr>
            <a:cxnSpLocks/>
          </p:cNvCxnSpPr>
          <p:nvPr/>
        </p:nvCxnSpPr>
        <p:spPr>
          <a:xfrm flipH="1">
            <a:off x="5137015" y="3363838"/>
            <a:ext cx="659121" cy="623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740BB42-6159-44A8-AD7A-335F0154E0CF}"/>
              </a:ext>
            </a:extLst>
          </p:cNvPr>
          <p:cNvSpPr txBox="1">
            <a:spLocks/>
          </p:cNvSpPr>
          <p:nvPr/>
        </p:nvSpPr>
        <p:spPr>
          <a:xfrm>
            <a:off x="5827709" y="3173824"/>
            <a:ext cx="1008112" cy="31306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Centroides</a:t>
            </a:r>
            <a:endParaRPr lang="en-US" altLang="ko-K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13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6D3F03C-7042-488F-BFC5-A3B529EE1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635646"/>
            <a:ext cx="2592288" cy="259228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C118477-A934-47B6-AF89-64991F7FE09B}"/>
              </a:ext>
            </a:extLst>
          </p:cNvPr>
          <p:cNvSpPr txBox="1">
            <a:spLocks/>
          </p:cNvSpPr>
          <p:nvPr/>
        </p:nvSpPr>
        <p:spPr>
          <a:xfrm>
            <a:off x="524724" y="2414306"/>
            <a:ext cx="2592288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Cluster Assignment Step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61FC05A-E6EE-47AF-9790-01F1388E16AD}"/>
              </a:ext>
            </a:extLst>
          </p:cNvPr>
          <p:cNvSpPr/>
          <p:nvPr/>
        </p:nvSpPr>
        <p:spPr>
          <a:xfrm>
            <a:off x="6084168" y="2562458"/>
            <a:ext cx="226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>
                <a:latin typeface="Segoe UI" panose="020B0502040204020203" pitchFamily="34" charset="0"/>
                <a:cs typeface="Segoe UI" panose="020B0502040204020203" pitchFamily="34" charset="0"/>
              </a:rPr>
              <a:t>Move Centroid Step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K-Means Loop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13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A2FFF65-58B0-483E-A416-6BCF699D4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716" y="771550"/>
            <a:ext cx="5112568" cy="395824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2827EE8-80ED-4B6C-952F-2523E2A6E0C9}"/>
              </a:ext>
            </a:extLst>
          </p:cNvPr>
          <p:cNvSpPr txBox="1">
            <a:spLocks/>
          </p:cNvSpPr>
          <p:nvPr/>
        </p:nvSpPr>
        <p:spPr>
          <a:xfrm>
            <a:off x="323528" y="267494"/>
            <a:ext cx="7704856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1)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Inicializar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randomicamente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dois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pontos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centroides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objetivo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dois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clusters)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EC6075-E2F8-4082-88A7-BF56A681C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840" y="1923678"/>
            <a:ext cx="229591" cy="2880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A060E0E-334B-463F-9492-493EE9E4A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3291830"/>
            <a:ext cx="276983" cy="2687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2B526A7-7E77-4605-9840-1C5C52DED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1386" y="843557"/>
            <a:ext cx="5132902" cy="395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8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439504" y="3732917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Motivação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</a:p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Compressão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Dados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EF5389-735D-483B-83B5-784AB6BBE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407" y="1055239"/>
            <a:ext cx="1950889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1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2827EE8-80ED-4B6C-952F-2523E2A6E0C9}"/>
              </a:ext>
            </a:extLst>
          </p:cNvPr>
          <p:cNvSpPr txBox="1">
            <a:spLocks/>
          </p:cNvSpPr>
          <p:nvPr/>
        </p:nvSpPr>
        <p:spPr>
          <a:xfrm>
            <a:off x="323528" y="267494"/>
            <a:ext cx="7704856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3)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Mover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centroides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para a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dos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respectivos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pontos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estabelecidos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588D9A-BDF3-4681-AAE4-FDBB65E7E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853063"/>
            <a:ext cx="5004556" cy="385927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6E4B6F8-BD2F-43E3-828D-F1636240351B}"/>
              </a:ext>
            </a:extLst>
          </p:cNvPr>
          <p:cNvSpPr/>
          <p:nvPr/>
        </p:nvSpPr>
        <p:spPr>
          <a:xfrm>
            <a:off x="4788024" y="3251448"/>
            <a:ext cx="255270" cy="285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3978CE4-DF03-4F93-84AF-253A621A7746}"/>
              </a:ext>
            </a:extLst>
          </p:cNvPr>
          <p:cNvSpPr/>
          <p:nvPr/>
        </p:nvSpPr>
        <p:spPr>
          <a:xfrm>
            <a:off x="3491880" y="1885982"/>
            <a:ext cx="288032" cy="271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3962749-6A87-45CB-B901-37FD84853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932" y="2021488"/>
            <a:ext cx="216024" cy="27101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7C1C19C-9F4D-49F2-9777-9351C89D6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730" y="3044180"/>
            <a:ext cx="25527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7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6D3F03C-7042-488F-BFC5-A3B529EE1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635646"/>
            <a:ext cx="2592288" cy="259228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C118477-A934-47B6-AF89-64991F7FE09B}"/>
              </a:ext>
            </a:extLst>
          </p:cNvPr>
          <p:cNvSpPr txBox="1">
            <a:spLocks/>
          </p:cNvSpPr>
          <p:nvPr/>
        </p:nvSpPr>
        <p:spPr>
          <a:xfrm>
            <a:off x="524724" y="2414306"/>
            <a:ext cx="2592288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Cluster Assignment Step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61FC05A-E6EE-47AF-9790-01F1388E16AD}"/>
              </a:ext>
            </a:extLst>
          </p:cNvPr>
          <p:cNvSpPr/>
          <p:nvPr/>
        </p:nvSpPr>
        <p:spPr>
          <a:xfrm>
            <a:off x="6084168" y="2562458"/>
            <a:ext cx="226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>
                <a:latin typeface="Segoe UI" panose="020B0502040204020203" pitchFamily="34" charset="0"/>
                <a:cs typeface="Segoe UI" panose="020B0502040204020203" pitchFamily="34" charset="0"/>
              </a:rPr>
              <a:t>Move Centroid Step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K-Means Loop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84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9588D9A-BDF3-4681-AAE4-FDBB65E7E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843558"/>
            <a:ext cx="5004556" cy="385927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6E4B6F8-BD2F-43E3-828D-F1636240351B}"/>
              </a:ext>
            </a:extLst>
          </p:cNvPr>
          <p:cNvSpPr/>
          <p:nvPr/>
        </p:nvSpPr>
        <p:spPr>
          <a:xfrm>
            <a:off x="4788024" y="3260953"/>
            <a:ext cx="255270" cy="285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3978CE4-DF03-4F93-84AF-253A621A7746}"/>
              </a:ext>
            </a:extLst>
          </p:cNvPr>
          <p:cNvSpPr/>
          <p:nvPr/>
        </p:nvSpPr>
        <p:spPr>
          <a:xfrm>
            <a:off x="3491880" y="1885982"/>
            <a:ext cx="288032" cy="271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3962749-6A87-45CB-B901-37FD84853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447" y="2013079"/>
            <a:ext cx="216024" cy="27101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7C1C19C-9F4D-49F2-9777-9351C89D6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68" y="3044180"/>
            <a:ext cx="255270" cy="24765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318F872-6870-41FC-BEC6-01874A99D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6579" y="843558"/>
            <a:ext cx="4885318" cy="3779208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7D9A3D1-9B03-4C39-9500-A59F1A135616}"/>
              </a:ext>
            </a:extLst>
          </p:cNvPr>
          <p:cNvSpPr txBox="1">
            <a:spLocks/>
          </p:cNvSpPr>
          <p:nvPr/>
        </p:nvSpPr>
        <p:spPr>
          <a:xfrm>
            <a:off x="323528" y="267494"/>
            <a:ext cx="7704856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2)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Assimilar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pontos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dependendo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da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distância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dos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centroides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estabelecidos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67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BAAED18-5345-45C5-85E5-5164BBBA1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975119"/>
            <a:ext cx="4834642" cy="367622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709244A-CAA9-48AD-B5E8-73BF46D4ECDA}"/>
              </a:ext>
            </a:extLst>
          </p:cNvPr>
          <p:cNvSpPr txBox="1">
            <a:spLocks/>
          </p:cNvSpPr>
          <p:nvPr/>
        </p:nvSpPr>
        <p:spPr>
          <a:xfrm>
            <a:off x="323528" y="267494"/>
            <a:ext cx="7704856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3)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Mover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centroides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para a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dos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respectivos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pontos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estabelecidos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466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6D3F03C-7042-488F-BFC5-A3B529EE1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635646"/>
            <a:ext cx="2592288" cy="259228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C118477-A934-47B6-AF89-64991F7FE09B}"/>
              </a:ext>
            </a:extLst>
          </p:cNvPr>
          <p:cNvSpPr txBox="1">
            <a:spLocks/>
          </p:cNvSpPr>
          <p:nvPr/>
        </p:nvSpPr>
        <p:spPr>
          <a:xfrm>
            <a:off x="524724" y="2414306"/>
            <a:ext cx="2592288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Cluster Assignment Step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61FC05A-E6EE-47AF-9790-01F1388E16AD}"/>
              </a:ext>
            </a:extLst>
          </p:cNvPr>
          <p:cNvSpPr/>
          <p:nvPr/>
        </p:nvSpPr>
        <p:spPr>
          <a:xfrm>
            <a:off x="6084168" y="2562458"/>
            <a:ext cx="226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>
                <a:latin typeface="Segoe UI" panose="020B0502040204020203" pitchFamily="34" charset="0"/>
                <a:cs typeface="Segoe UI" panose="020B0502040204020203" pitchFamily="34" charset="0"/>
              </a:rPr>
              <a:t>Move Centroid Step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K-Means Loop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31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BAAED18-5345-45C5-85E5-5164BBBA1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975119"/>
            <a:ext cx="4834642" cy="367622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3A8A587-C26C-4B50-87DD-2ABD9588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224" y="1015667"/>
            <a:ext cx="4715192" cy="363567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CCEB7C5-A556-4969-A63D-AF9A2F0C0DF0}"/>
              </a:ext>
            </a:extLst>
          </p:cNvPr>
          <p:cNvSpPr txBox="1">
            <a:spLocks/>
          </p:cNvSpPr>
          <p:nvPr/>
        </p:nvSpPr>
        <p:spPr>
          <a:xfrm>
            <a:off x="323528" y="267494"/>
            <a:ext cx="7704856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2)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Assimilar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pontos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dependendo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da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distância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dos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centroides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estabelecidos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63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BAAED18-5345-45C5-85E5-5164BBBA1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975119"/>
            <a:ext cx="4834642" cy="367622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3A8A587-C26C-4B50-87DD-2ABD9588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224" y="1015667"/>
            <a:ext cx="4715192" cy="363567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CCEB7C5-A556-4969-A63D-AF9A2F0C0DF0}"/>
              </a:ext>
            </a:extLst>
          </p:cNvPr>
          <p:cNvSpPr txBox="1">
            <a:spLocks/>
          </p:cNvSpPr>
          <p:nvPr/>
        </p:nvSpPr>
        <p:spPr>
          <a:xfrm>
            <a:off x="323528" y="267494"/>
            <a:ext cx="7704856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2)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Assimilar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pontos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dependendo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da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distância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dos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centroides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estabelecidos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187BD8E-1F8C-4B0F-9575-02A614A2A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5630" y="1018341"/>
            <a:ext cx="4706296" cy="36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13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6D3F03C-7042-488F-BFC5-A3B529EE13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427734"/>
            <a:ext cx="1512168" cy="151216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761FC05A-E6EE-47AF-9790-01F1388E16AD}"/>
              </a:ext>
            </a:extLst>
          </p:cNvPr>
          <p:cNvSpPr/>
          <p:nvPr/>
        </p:nvSpPr>
        <p:spPr>
          <a:xfrm>
            <a:off x="539552" y="1311452"/>
            <a:ext cx="56886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Iterações</a:t>
            </a:r>
            <a:r>
              <a:rPr lang="en-US" altLang="ko-KR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excessivas</a:t>
            </a:r>
            <a:r>
              <a:rPr lang="en-US" altLang="ko-KR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altLang="ko-KR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irão</a:t>
            </a:r>
            <a:r>
              <a:rPr lang="en-US" altLang="ko-KR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alterar</a:t>
            </a:r>
            <a:r>
              <a:rPr lang="en-US" altLang="ko-KR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significamente</a:t>
            </a:r>
            <a:r>
              <a:rPr lang="en-US" altLang="ko-KR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  <a:r>
              <a:rPr lang="en-US" altLang="ko-KR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passos</a:t>
            </a:r>
            <a:endParaRPr lang="en-US" altLang="ko-K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K-Means Loop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3DC8A6D-AB85-49AC-B823-4B9AE8BC1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1877544"/>
            <a:ext cx="3697736" cy="285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3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Parâmetros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K-Means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BF0149A0-4A6B-430B-BB47-6E561350EDA5}"/>
                  </a:ext>
                </a:extLst>
              </p:cNvPr>
              <p:cNvSpPr txBox="1"/>
              <p:nvPr/>
            </p:nvSpPr>
            <p:spPr>
              <a:xfrm>
                <a:off x="1190897" y="1706199"/>
                <a:ext cx="23489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(numero de clusters)</a:t>
                </a:r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BF0149A0-4A6B-430B-BB47-6E561350E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897" y="1706199"/>
                <a:ext cx="2348976" cy="276999"/>
              </a:xfrm>
              <a:prstGeom prst="rect">
                <a:avLst/>
              </a:prstGeom>
              <a:blipFill>
                <a:blip r:embed="rId3"/>
                <a:stretch>
                  <a:fillRect l="-3368" t="-28889" r="-5440" b="-5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>
            <a:extLst>
              <a:ext uri="{FF2B5EF4-FFF2-40B4-BE49-F238E27FC236}">
                <a16:creationId xmlns:a16="http://schemas.microsoft.com/office/drawing/2014/main" id="{8AE4FC5A-1A04-4FC9-8D43-68BA2926BFB3}"/>
              </a:ext>
            </a:extLst>
          </p:cNvPr>
          <p:cNvSpPr/>
          <p:nvPr/>
        </p:nvSpPr>
        <p:spPr>
          <a:xfrm>
            <a:off x="539552" y="1311452"/>
            <a:ext cx="8640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Input: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5D59E7-B4DE-44CE-94FD-A82B6BA55D42}"/>
                  </a:ext>
                </a:extLst>
              </p:cNvPr>
              <p:cNvSpPr txBox="1"/>
              <p:nvPr/>
            </p:nvSpPr>
            <p:spPr>
              <a:xfrm>
                <a:off x="1158496" y="2088264"/>
                <a:ext cx="3125471" cy="317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dirty="0"/>
                  <a:t>Training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5D59E7-B4DE-44CE-94FD-A82B6BA55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496" y="2088264"/>
                <a:ext cx="3125471" cy="317138"/>
              </a:xfrm>
              <a:prstGeom prst="rect">
                <a:avLst/>
              </a:prstGeom>
              <a:blipFill>
                <a:blip r:embed="rId4"/>
                <a:stretch>
                  <a:fillRect l="-4483" t="-17308" b="-38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FC0677B4-6F61-4AC0-81CF-99F9133C85D8}"/>
                  </a:ext>
                </a:extLst>
              </p:cNvPr>
              <p:cNvSpPr txBox="1"/>
              <p:nvPr/>
            </p:nvSpPr>
            <p:spPr>
              <a:xfrm>
                <a:off x="1213832" y="3083888"/>
                <a:ext cx="3070136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(convenção: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) </a:t>
                </a: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FC0677B4-6F61-4AC0-81CF-99F9133C8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832" y="3083888"/>
                <a:ext cx="3070136" cy="295594"/>
              </a:xfrm>
              <a:prstGeom prst="rect">
                <a:avLst/>
              </a:prstGeom>
              <a:blipFill>
                <a:blip r:embed="rId5"/>
                <a:stretch>
                  <a:fillRect l="-1984" t="-18750" r="-3571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5">
            <a:extLst>
              <a:ext uri="{FF2B5EF4-FFF2-40B4-BE49-F238E27FC236}">
                <a16:creationId xmlns:a16="http://schemas.microsoft.com/office/drawing/2014/main" id="{E5E7A5E4-2985-4DCD-B166-1289C6F3C545}"/>
              </a:ext>
            </a:extLst>
          </p:cNvPr>
          <p:cNvSpPr/>
          <p:nvPr/>
        </p:nvSpPr>
        <p:spPr>
          <a:xfrm>
            <a:off x="4860034" y="204744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Unlabeled</a:t>
            </a:r>
            <a:r>
              <a:rPr lang="pt-BR" dirty="0"/>
              <a:t> </a:t>
            </a:r>
            <a:r>
              <a:rPr lang="pt-BR" dirty="0" err="1"/>
              <a:t>dataset</a:t>
            </a:r>
            <a:endParaRPr lang="pt-BR" dirty="0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F5075492-A244-471E-93E2-DBC10E99303E}"/>
              </a:ext>
            </a:extLst>
          </p:cNvPr>
          <p:cNvSpPr/>
          <p:nvPr/>
        </p:nvSpPr>
        <p:spPr>
          <a:xfrm>
            <a:off x="873073" y="1736686"/>
            <a:ext cx="224558" cy="216024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B8738DA3-08B6-4020-A8DD-14F958B2EF97}"/>
              </a:ext>
            </a:extLst>
          </p:cNvPr>
          <p:cNvSpPr/>
          <p:nvPr/>
        </p:nvSpPr>
        <p:spPr>
          <a:xfrm>
            <a:off x="859320" y="2138821"/>
            <a:ext cx="224558" cy="216024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C6203173-1520-4FAE-B550-0DBDAB0A3AD1}"/>
              </a:ext>
            </a:extLst>
          </p:cNvPr>
          <p:cNvSpPr/>
          <p:nvPr/>
        </p:nvSpPr>
        <p:spPr>
          <a:xfrm>
            <a:off x="4459722" y="2140505"/>
            <a:ext cx="224558" cy="216024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503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3" grpId="0"/>
      <p:bldP spid="6" grpId="0"/>
      <p:bldP spid="8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Procedimento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K-Means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2945E513-BDC5-4AAF-9883-82357D09AF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812" y="1003608"/>
                <a:ext cx="7704856" cy="66563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1)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Inicializar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randomicamente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centroides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de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…, </m:t>
                    </m:r>
                    <m:sSub>
                      <m:sSubPr>
                        <m:ctrlP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b>
                    </m:sSub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∈</m:t>
                    </m:r>
                    <m:sSup>
                      <m:sSupPr>
                        <m:ctrlP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e>
                      <m:sup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2945E513-BDC5-4AAF-9883-82357D09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12" y="1003608"/>
                <a:ext cx="7704856" cy="665636"/>
              </a:xfrm>
              <a:prstGeom prst="rect">
                <a:avLst/>
              </a:prstGeom>
              <a:blipFill>
                <a:blip r:embed="rId3"/>
                <a:stretch>
                  <a:fillRect l="-3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85F8763-6A8F-4FB8-8524-344B1C741DBD}"/>
              </a:ext>
            </a:extLst>
          </p:cNvPr>
          <p:cNvSpPr txBox="1">
            <a:spLocks/>
          </p:cNvSpPr>
          <p:nvPr/>
        </p:nvSpPr>
        <p:spPr>
          <a:xfrm>
            <a:off x="452129" y="1491513"/>
            <a:ext cx="7704856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2)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Repetir {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6D241B3A-4274-4EF5-9F3D-E049F0A9490D}"/>
                  </a:ext>
                </a:extLst>
              </p:cNvPr>
              <p:cNvSpPr/>
              <p:nvPr/>
            </p:nvSpPr>
            <p:spPr>
              <a:xfrm>
                <a:off x="1041925" y="1995569"/>
                <a:ext cx="16952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𝑓𝑜𝑟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=1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𝑡𝑜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𝑚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6D241B3A-4274-4EF5-9F3D-E049F0A94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25" y="1995569"/>
                <a:ext cx="1695272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9ACC0105-3FDE-47C8-8647-B2AE4C2BEAD8}"/>
                  </a:ext>
                </a:extLst>
              </p:cNvPr>
              <p:cNvSpPr/>
              <p:nvPr/>
            </p:nvSpPr>
            <p:spPr>
              <a:xfrm>
                <a:off x="1475656" y="2283718"/>
                <a:ext cx="7123810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pt-BR" altLang="ko-KR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pt-BR" altLang="ko-KR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≔</m:t>
                    </m:r>
                  </m:oMath>
                </a14:m>
                <a:r>
                  <a:rPr lang="pt-BR" dirty="0"/>
                  <a:t>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índice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(de 1 a K) do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centroide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de cluster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mais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próximo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pt-BR" altLang="ko-KR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pt-BR" altLang="ko-KR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9ACC0105-3FDE-47C8-8647-B2AE4C2BE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283718"/>
                <a:ext cx="7123810" cy="387927"/>
              </a:xfrm>
              <a:prstGeom prst="rect">
                <a:avLst/>
              </a:prstGeom>
              <a:blipFill>
                <a:blip r:embed="rId5"/>
                <a:stretch>
                  <a:fillRect t="-3175" b="-269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A74D3CE8-C827-4A85-89F8-22A86A996BFA}"/>
                  </a:ext>
                </a:extLst>
              </p:cNvPr>
              <p:cNvSpPr/>
              <p:nvPr/>
            </p:nvSpPr>
            <p:spPr>
              <a:xfrm>
                <a:off x="1030288" y="3129230"/>
                <a:ext cx="17185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𝑓𝑜𝑟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𝑘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=1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𝑡𝑜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A74D3CE8-C827-4A85-89F8-22A86A996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88" y="3129230"/>
                <a:ext cx="1718547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17C8B28-719D-4BBC-A924-32E7495B54A6}"/>
                  </a:ext>
                </a:extLst>
              </p:cNvPr>
              <p:cNvSpPr/>
              <p:nvPr/>
            </p:nvSpPr>
            <p:spPr>
              <a:xfrm>
                <a:off x="1462336" y="3498562"/>
                <a:ext cx="51459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b>
                    </m:sSub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≔</m:t>
                    </m:r>
                  </m:oMath>
                </a14:m>
                <a:r>
                  <a:rPr lang="pt-BR" dirty="0"/>
                  <a:t> 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media de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pontos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assimilados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ao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cluster </a:t>
                </a:r>
                <a14:m>
                  <m:oMath xmlns:m="http://schemas.openxmlformats.org/officeDocument/2006/math">
                    <m:r>
                      <a:rPr lang="pt-BR" altLang="ko-KR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17C8B28-719D-4BBC-A924-32E7495B5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336" y="3498562"/>
                <a:ext cx="5145961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83AD66F-808C-4C55-B5C4-996A2A109768}"/>
                  </a:ext>
                </a:extLst>
              </p:cNvPr>
              <p:cNvSpPr txBox="1"/>
              <p:nvPr/>
            </p:nvSpPr>
            <p:spPr>
              <a:xfrm>
                <a:off x="3874016" y="2686879"/>
                <a:ext cx="1036438" cy="363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83AD66F-808C-4C55-B5C4-996A2A109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016" y="2686879"/>
                <a:ext cx="1036438" cy="363369"/>
              </a:xfrm>
              <a:prstGeom prst="rect">
                <a:avLst/>
              </a:prstGeom>
              <a:blipFill>
                <a:blip r:embed="rId8"/>
                <a:stretch>
                  <a:fillRect r="-5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9ACC96C6-83BD-4F30-9AF4-E5595094CD1A}"/>
                  </a:ext>
                </a:extLst>
              </p:cNvPr>
              <p:cNvSpPr txBox="1"/>
              <p:nvPr/>
            </p:nvSpPr>
            <p:spPr>
              <a:xfrm>
                <a:off x="3347864" y="2791060"/>
                <a:ext cx="544508" cy="280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9ACC96C6-83BD-4F30-9AF4-E5595094C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791060"/>
                <a:ext cx="544508" cy="280461"/>
              </a:xfrm>
              <a:prstGeom prst="rect">
                <a:avLst/>
              </a:prstGeom>
              <a:blipFill>
                <a:blip r:embed="rId9"/>
                <a:stretch>
                  <a:fillRect l="-6667" b="-152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7B722E44-9EE2-4CF5-A09B-4F85640DED60}"/>
                  </a:ext>
                </a:extLst>
              </p:cNvPr>
              <p:cNvSpPr txBox="1"/>
              <p:nvPr/>
            </p:nvSpPr>
            <p:spPr>
              <a:xfrm>
                <a:off x="5038501" y="3067473"/>
                <a:ext cx="309252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7B722E44-9EE2-4CF5-A09B-4F85640D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01" y="3067473"/>
                <a:ext cx="309252" cy="224357"/>
              </a:xfrm>
              <a:prstGeom prst="rect">
                <a:avLst/>
              </a:prstGeom>
              <a:blipFill>
                <a:blip r:embed="rId10"/>
                <a:stretch>
                  <a:fillRect l="-8000" t="-2703" r="-10000" b="-27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5121A04E-81ED-4140-B65F-4DDDD8E89C7B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4244560" y="2385710"/>
            <a:ext cx="82295" cy="150558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2FFC9DB8-7F50-4011-82D3-8800DEB02064}"/>
              </a:ext>
            </a:extLst>
          </p:cNvPr>
          <p:cNvCxnSpPr>
            <a:cxnSpLocks/>
          </p:cNvCxnSpPr>
          <p:nvPr/>
        </p:nvCxnSpPr>
        <p:spPr>
          <a:xfrm>
            <a:off x="4632073" y="3038742"/>
            <a:ext cx="0" cy="14090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m 29">
            <a:extLst>
              <a:ext uri="{FF2B5EF4-FFF2-40B4-BE49-F238E27FC236}">
                <a16:creationId xmlns:a16="http://schemas.microsoft.com/office/drawing/2014/main" id="{8C56D3E6-EFF8-4609-A2B8-8797E8DEBA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3544" y="1187418"/>
            <a:ext cx="229591" cy="288032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CB0DF278-9C2A-4B6D-A5D8-1DEDA90412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4340" y="1206882"/>
            <a:ext cx="276983" cy="268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7213D020-90C9-4678-9D2A-1A7815448C1C}"/>
                  </a:ext>
                </a:extLst>
              </p:cNvPr>
              <p:cNvSpPr/>
              <p:nvPr/>
            </p:nvSpPr>
            <p:spPr>
              <a:xfrm>
                <a:off x="7068731" y="1362508"/>
                <a:ext cx="477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7213D020-90C9-4678-9D2A-1A7815448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731" y="1362508"/>
                <a:ext cx="477438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04208781-44CC-4469-99C7-958B27DBA55F}"/>
                  </a:ext>
                </a:extLst>
              </p:cNvPr>
              <p:cNvSpPr/>
              <p:nvPr/>
            </p:nvSpPr>
            <p:spPr>
              <a:xfrm>
                <a:off x="7714112" y="1375876"/>
                <a:ext cx="482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04208781-44CC-4469-99C7-958B27DBA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112" y="1375876"/>
                <a:ext cx="482761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B6EC685B-55CB-477A-B13E-EE463C6A7585}"/>
                  </a:ext>
                </a:extLst>
              </p:cNvPr>
              <p:cNvSpPr txBox="1"/>
              <p:nvPr/>
            </p:nvSpPr>
            <p:spPr>
              <a:xfrm>
                <a:off x="5620078" y="2715766"/>
                <a:ext cx="2332754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𝑐𝑙𝑢𝑠𝑡𝑒𝑟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3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𝑚𝑎𝑖𝑠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B6EC685B-55CB-477A-B13E-EE463C6A7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078" y="2715766"/>
                <a:ext cx="2332754" cy="224357"/>
              </a:xfrm>
              <a:prstGeom prst="rect">
                <a:avLst/>
              </a:prstGeom>
              <a:blipFill>
                <a:blip r:embed="rId15"/>
                <a:stretch>
                  <a:fillRect l="-1044" t="-2703" r="-522" b="-108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97413BC3-643B-45E2-ABAD-38DDDCDE1A2E}"/>
                  </a:ext>
                </a:extLst>
              </p:cNvPr>
              <p:cNvSpPr txBox="1"/>
              <p:nvPr/>
            </p:nvSpPr>
            <p:spPr>
              <a:xfrm>
                <a:off x="5611678" y="2953832"/>
                <a:ext cx="2011769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𝑝𝑟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𝑥𝑖𝑚𝑜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𝑒𝑥𝑒𝑚𝑝𝑙𝑜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97413BC3-643B-45E2-ABAD-38DDDCDE1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678" y="2953832"/>
                <a:ext cx="2011769" cy="224357"/>
              </a:xfrm>
              <a:prstGeom prst="rect">
                <a:avLst/>
              </a:prstGeom>
              <a:blipFill>
                <a:blip r:embed="rId16"/>
                <a:stretch>
                  <a:fillRect l="-2424" t="-5556" r="-909" b="-36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52CF137-D55C-4221-9050-AFE3B9E3C6F2}"/>
                  </a:ext>
                </a:extLst>
              </p:cNvPr>
              <p:cNvSpPr txBox="1"/>
              <p:nvPr/>
            </p:nvSpPr>
            <p:spPr>
              <a:xfrm>
                <a:off x="1907704" y="3877165"/>
                <a:ext cx="3758016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𝑝𝑜𝑠𝑠𝑢𝑖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𝑒𝑥𝑒𝑚𝑝𝑙𝑜𝑠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(5)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(6)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(10)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52CF137-D55C-4221-9050-AFE3B9E3C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3877165"/>
                <a:ext cx="3758016" cy="224357"/>
              </a:xfrm>
              <a:prstGeom prst="rect">
                <a:avLst/>
              </a:prstGeom>
              <a:blipFill>
                <a:blip r:embed="rId17"/>
                <a:stretch>
                  <a:fillRect l="-162" t="-2703" b="-351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88F35EC2-3069-4479-B026-AAE675954229}"/>
                  </a:ext>
                </a:extLst>
              </p:cNvPr>
              <p:cNvSpPr txBox="1"/>
              <p:nvPr/>
            </p:nvSpPr>
            <p:spPr>
              <a:xfrm>
                <a:off x="5683327" y="3877165"/>
                <a:ext cx="3070712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=2,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(5)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=2,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(6)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=2,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(10)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88F35EC2-3069-4479-B026-AAE675954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27" y="3877165"/>
                <a:ext cx="3070712" cy="224357"/>
              </a:xfrm>
              <a:prstGeom prst="rect">
                <a:avLst/>
              </a:prstGeom>
              <a:blipFill>
                <a:blip r:embed="rId18"/>
                <a:stretch>
                  <a:fillRect t="-2703" b="-8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07BFE340-FC93-482D-A1BD-DFDD9E6D0CA3}"/>
                  </a:ext>
                </a:extLst>
              </p:cNvPr>
              <p:cNvSpPr txBox="1"/>
              <p:nvPr/>
            </p:nvSpPr>
            <p:spPr>
              <a:xfrm>
                <a:off x="1895062" y="4252409"/>
                <a:ext cx="3167662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(5)</m:t>
                              </m:r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(6)</m:t>
                              </m:r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(10)</m:t>
                              </m:r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07BFE340-FC93-482D-A1BD-DFDD9E6D0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062" y="4252409"/>
                <a:ext cx="3167662" cy="403316"/>
              </a:xfrm>
              <a:prstGeom prst="rect">
                <a:avLst/>
              </a:prstGeom>
              <a:blipFill>
                <a:blip r:embed="rId19"/>
                <a:stretch>
                  <a:fillRect t="-1515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tângulo 40">
            <a:extLst>
              <a:ext uri="{FF2B5EF4-FFF2-40B4-BE49-F238E27FC236}">
                <a16:creationId xmlns:a16="http://schemas.microsoft.com/office/drawing/2014/main" id="{D4F2C865-661D-4F58-9B9B-085FCE761925}"/>
              </a:ext>
            </a:extLst>
          </p:cNvPr>
          <p:cNvSpPr/>
          <p:nvPr/>
        </p:nvSpPr>
        <p:spPr>
          <a:xfrm>
            <a:off x="683568" y="4471059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048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7" grpId="0"/>
      <p:bldP spid="14" grpId="0"/>
      <p:bldP spid="15" grpId="0"/>
      <p:bldP spid="16" grpId="0"/>
      <p:bldP spid="19" grpId="0"/>
      <p:bldP spid="20" grpId="0"/>
      <p:bldP spid="21" grpId="0"/>
      <p:bldP spid="32" grpId="0"/>
      <p:bldP spid="33" grpId="0"/>
      <p:bldP spid="35" grpId="0"/>
      <p:bldP spid="36" grpId="0"/>
      <p:bldP spid="37" grpId="0"/>
      <p:bldP spid="38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Dimensionalidade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B96947C-8E46-4595-92D7-E886A9614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3" y="1084724"/>
            <a:ext cx="3888432" cy="317687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BEE3452-8CBC-4F14-9A57-3416CEEA1002}"/>
              </a:ext>
            </a:extLst>
          </p:cNvPr>
          <p:cNvSpPr/>
          <p:nvPr/>
        </p:nvSpPr>
        <p:spPr>
          <a:xfrm>
            <a:off x="3685627" y="3867895"/>
            <a:ext cx="958381" cy="432048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756DAC6-6D77-417F-9184-0A08888F24CC}"/>
              </a:ext>
            </a:extLst>
          </p:cNvPr>
          <p:cNvSpPr/>
          <p:nvPr/>
        </p:nvSpPr>
        <p:spPr>
          <a:xfrm>
            <a:off x="899593" y="1347614"/>
            <a:ext cx="504056" cy="1296144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FF82F61-3268-4CE8-981D-D703FE1774A2}"/>
              </a:ext>
            </a:extLst>
          </p:cNvPr>
          <p:cNvSpPr txBox="1">
            <a:spLocks/>
          </p:cNvSpPr>
          <p:nvPr/>
        </p:nvSpPr>
        <p:spPr>
          <a:xfrm>
            <a:off x="5220072" y="1491630"/>
            <a:ext cx="3796063" cy="93610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Proposta</a:t>
            </a:r>
            <a:r>
              <a:rPr lang="en-US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algn="l"/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Poderíamos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ter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apenas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único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representando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estas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duas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features?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348B02-DA4B-4EFF-AE8F-56040F69FB6E}"/>
              </a:ext>
            </a:extLst>
          </p:cNvPr>
          <p:cNvSpPr txBox="1">
            <a:spLocks/>
          </p:cNvSpPr>
          <p:nvPr/>
        </p:nvSpPr>
        <p:spPr>
          <a:xfrm>
            <a:off x="5261952" y="2463738"/>
            <a:ext cx="3796063" cy="93610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 err="1">
                <a:latin typeface="Segoe UI" panose="020B0502040204020203" pitchFamily="34" charset="0"/>
                <a:cs typeface="Segoe UI" panose="020B0502040204020203" pitchFamily="34" charset="0"/>
              </a:rPr>
              <a:t>Ação</a:t>
            </a:r>
            <a:r>
              <a:rPr lang="en-US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algn="l"/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Reduzir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dimensão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de 2D para 1D</a:t>
            </a:r>
          </a:p>
        </p:txBody>
      </p:sp>
    </p:spTree>
    <p:extLst>
      <p:ext uri="{BB962C8B-B14F-4D97-AF65-F5344CB8AC3E}">
        <p14:creationId xmlns:p14="http://schemas.microsoft.com/office/powerpoint/2010/main" val="214350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Procedimento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K-Means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C52679-40C5-46B6-A415-B0295F2EB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11" y="1347614"/>
            <a:ext cx="7928378" cy="283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197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Procedimento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K-Means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6AA4504-DE63-4D18-BD87-EEA9C6F37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05096"/>
            <a:ext cx="5851376" cy="387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18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K-Means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F87DB8C-1413-4EEB-B9D4-A8C26F88A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19" y="1419622"/>
            <a:ext cx="3456384" cy="294938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A176507-20EA-47E5-810D-BEBCABD9C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877" y="975752"/>
            <a:ext cx="3971395" cy="3621712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BBA29C5F-F279-4D94-8BFD-59EC2A00EAC6}"/>
              </a:ext>
            </a:extLst>
          </p:cNvPr>
          <p:cNvSpPr/>
          <p:nvPr/>
        </p:nvSpPr>
        <p:spPr>
          <a:xfrm>
            <a:off x="1233002" y="2016901"/>
            <a:ext cx="979453" cy="736482"/>
          </a:xfrm>
          <a:custGeom>
            <a:avLst/>
            <a:gdLst>
              <a:gd name="connsiteX0" fmla="*/ 175393 w 979453"/>
              <a:gd name="connsiteY0" fmla="*/ 733919 h 736482"/>
              <a:gd name="connsiteX1" fmla="*/ 61093 w 979453"/>
              <a:gd name="connsiteY1" fmla="*/ 672959 h 736482"/>
              <a:gd name="connsiteX2" fmla="*/ 133 w 979453"/>
              <a:gd name="connsiteY2" fmla="*/ 467219 h 736482"/>
              <a:gd name="connsiteX3" fmla="*/ 76333 w 979453"/>
              <a:gd name="connsiteY3" fmla="*/ 291959 h 736482"/>
              <a:gd name="connsiteX4" fmla="*/ 320173 w 979453"/>
              <a:gd name="connsiteY4" fmla="*/ 86219 h 736482"/>
              <a:gd name="connsiteX5" fmla="*/ 655453 w 979453"/>
              <a:gd name="connsiteY5" fmla="*/ 2399 h 736482"/>
              <a:gd name="connsiteX6" fmla="*/ 891673 w 979453"/>
              <a:gd name="connsiteY6" fmla="*/ 170039 h 736482"/>
              <a:gd name="connsiteX7" fmla="*/ 922153 w 979453"/>
              <a:gd name="connsiteY7" fmla="*/ 604379 h 736482"/>
              <a:gd name="connsiteX8" fmla="*/ 175393 w 979453"/>
              <a:gd name="connsiteY8" fmla="*/ 733919 h 73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9453" h="736482">
                <a:moveTo>
                  <a:pt x="175393" y="733919"/>
                </a:moveTo>
                <a:cubicBezTo>
                  <a:pt x="31883" y="745349"/>
                  <a:pt x="90303" y="717409"/>
                  <a:pt x="61093" y="672959"/>
                </a:cubicBezTo>
                <a:cubicBezTo>
                  <a:pt x="31883" y="628509"/>
                  <a:pt x="-2407" y="530719"/>
                  <a:pt x="133" y="467219"/>
                </a:cubicBezTo>
                <a:cubicBezTo>
                  <a:pt x="2673" y="403719"/>
                  <a:pt x="22993" y="355459"/>
                  <a:pt x="76333" y="291959"/>
                </a:cubicBezTo>
                <a:cubicBezTo>
                  <a:pt x="129673" y="228459"/>
                  <a:pt x="223653" y="134479"/>
                  <a:pt x="320173" y="86219"/>
                </a:cubicBezTo>
                <a:cubicBezTo>
                  <a:pt x="416693" y="37959"/>
                  <a:pt x="560203" y="-11571"/>
                  <a:pt x="655453" y="2399"/>
                </a:cubicBezTo>
                <a:cubicBezTo>
                  <a:pt x="750703" y="16369"/>
                  <a:pt x="847223" y="69709"/>
                  <a:pt x="891673" y="170039"/>
                </a:cubicBezTo>
                <a:cubicBezTo>
                  <a:pt x="936123" y="270369"/>
                  <a:pt x="1046613" y="507859"/>
                  <a:pt x="922153" y="604379"/>
                </a:cubicBezTo>
                <a:cubicBezTo>
                  <a:pt x="797693" y="700899"/>
                  <a:pt x="318903" y="722489"/>
                  <a:pt x="175393" y="733919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45DF23F0-A5F3-44BC-B0C6-1DD36B14EFE6}"/>
              </a:ext>
            </a:extLst>
          </p:cNvPr>
          <p:cNvSpPr/>
          <p:nvPr/>
        </p:nvSpPr>
        <p:spPr>
          <a:xfrm>
            <a:off x="2052247" y="3247120"/>
            <a:ext cx="876590" cy="837444"/>
          </a:xfrm>
          <a:custGeom>
            <a:avLst/>
            <a:gdLst>
              <a:gd name="connsiteX0" fmla="*/ 111833 w 876590"/>
              <a:gd name="connsiteY0" fmla="*/ 265700 h 837444"/>
              <a:gd name="connsiteX1" fmla="*/ 233753 w 876590"/>
              <a:gd name="connsiteY1" fmla="*/ 82820 h 837444"/>
              <a:gd name="connsiteX2" fmla="*/ 538553 w 876590"/>
              <a:gd name="connsiteY2" fmla="*/ 6620 h 837444"/>
              <a:gd name="connsiteX3" fmla="*/ 828113 w 876590"/>
              <a:gd name="connsiteY3" fmla="*/ 242840 h 837444"/>
              <a:gd name="connsiteX4" fmla="*/ 835733 w 876590"/>
              <a:gd name="connsiteY4" fmla="*/ 585740 h 837444"/>
              <a:gd name="connsiteX5" fmla="*/ 424253 w 876590"/>
              <a:gd name="connsiteY5" fmla="*/ 829580 h 837444"/>
              <a:gd name="connsiteX6" fmla="*/ 66113 w 876590"/>
              <a:gd name="connsiteY6" fmla="*/ 745760 h 837444"/>
              <a:gd name="connsiteX7" fmla="*/ 5153 w 876590"/>
              <a:gd name="connsiteY7" fmla="*/ 433340 h 837444"/>
              <a:gd name="connsiteX8" fmla="*/ 111833 w 876590"/>
              <a:gd name="connsiteY8" fmla="*/ 265700 h 83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590" h="837444">
                <a:moveTo>
                  <a:pt x="111833" y="265700"/>
                </a:moveTo>
                <a:cubicBezTo>
                  <a:pt x="149933" y="207280"/>
                  <a:pt x="162633" y="126000"/>
                  <a:pt x="233753" y="82820"/>
                </a:cubicBezTo>
                <a:cubicBezTo>
                  <a:pt x="304873" y="39640"/>
                  <a:pt x="439493" y="-20050"/>
                  <a:pt x="538553" y="6620"/>
                </a:cubicBezTo>
                <a:cubicBezTo>
                  <a:pt x="637613" y="33290"/>
                  <a:pt x="778583" y="146320"/>
                  <a:pt x="828113" y="242840"/>
                </a:cubicBezTo>
                <a:cubicBezTo>
                  <a:pt x="877643" y="339360"/>
                  <a:pt x="903043" y="487950"/>
                  <a:pt x="835733" y="585740"/>
                </a:cubicBezTo>
                <a:cubicBezTo>
                  <a:pt x="768423" y="683530"/>
                  <a:pt x="552523" y="802910"/>
                  <a:pt x="424253" y="829580"/>
                </a:cubicBezTo>
                <a:cubicBezTo>
                  <a:pt x="295983" y="856250"/>
                  <a:pt x="135963" y="811800"/>
                  <a:pt x="66113" y="745760"/>
                </a:cubicBezTo>
                <a:cubicBezTo>
                  <a:pt x="-3737" y="679720"/>
                  <a:pt x="-6277" y="519700"/>
                  <a:pt x="5153" y="433340"/>
                </a:cubicBezTo>
                <a:cubicBezTo>
                  <a:pt x="16583" y="346980"/>
                  <a:pt x="73733" y="324120"/>
                  <a:pt x="111833" y="26570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21BA7552-3D89-4771-9541-BBC43F0B7ED6}"/>
              </a:ext>
            </a:extLst>
          </p:cNvPr>
          <p:cNvSpPr/>
          <p:nvPr/>
        </p:nvSpPr>
        <p:spPr>
          <a:xfrm>
            <a:off x="2847518" y="1897295"/>
            <a:ext cx="1129050" cy="853829"/>
          </a:xfrm>
          <a:custGeom>
            <a:avLst/>
            <a:gdLst>
              <a:gd name="connsiteX0" fmla="*/ 642442 w 1129050"/>
              <a:gd name="connsiteY0" fmla="*/ 800185 h 853829"/>
              <a:gd name="connsiteX1" fmla="*/ 284302 w 1129050"/>
              <a:gd name="connsiteY1" fmla="*/ 723985 h 853829"/>
              <a:gd name="connsiteX2" fmla="*/ 9982 w 1129050"/>
              <a:gd name="connsiteY2" fmla="*/ 464905 h 853829"/>
              <a:gd name="connsiteX3" fmla="*/ 116662 w 1129050"/>
              <a:gd name="connsiteY3" fmla="*/ 129625 h 853829"/>
              <a:gd name="connsiteX4" fmla="*/ 642442 w 1129050"/>
              <a:gd name="connsiteY4" fmla="*/ 85 h 853829"/>
              <a:gd name="connsiteX5" fmla="*/ 939622 w 1129050"/>
              <a:gd name="connsiteY5" fmla="*/ 144865 h 853829"/>
              <a:gd name="connsiteX6" fmla="*/ 1114882 w 1129050"/>
              <a:gd name="connsiteY6" fmla="*/ 442045 h 853829"/>
              <a:gd name="connsiteX7" fmla="*/ 1061542 w 1129050"/>
              <a:gd name="connsiteY7" fmla="*/ 670645 h 853829"/>
              <a:gd name="connsiteX8" fmla="*/ 611962 w 1129050"/>
              <a:gd name="connsiteY8" fmla="*/ 845905 h 853829"/>
              <a:gd name="connsiteX9" fmla="*/ 642442 w 1129050"/>
              <a:gd name="connsiteY9" fmla="*/ 800185 h 85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9050" h="853829">
                <a:moveTo>
                  <a:pt x="642442" y="800185"/>
                </a:moveTo>
                <a:cubicBezTo>
                  <a:pt x="587832" y="779865"/>
                  <a:pt x="389712" y="779865"/>
                  <a:pt x="284302" y="723985"/>
                </a:cubicBezTo>
                <a:cubicBezTo>
                  <a:pt x="178892" y="668105"/>
                  <a:pt x="37922" y="563965"/>
                  <a:pt x="9982" y="464905"/>
                </a:cubicBezTo>
                <a:cubicBezTo>
                  <a:pt x="-17958" y="365845"/>
                  <a:pt x="11252" y="207095"/>
                  <a:pt x="116662" y="129625"/>
                </a:cubicBezTo>
                <a:cubicBezTo>
                  <a:pt x="222072" y="52155"/>
                  <a:pt x="505282" y="-2455"/>
                  <a:pt x="642442" y="85"/>
                </a:cubicBezTo>
                <a:cubicBezTo>
                  <a:pt x="779602" y="2625"/>
                  <a:pt x="860882" y="71205"/>
                  <a:pt x="939622" y="144865"/>
                </a:cubicBezTo>
                <a:cubicBezTo>
                  <a:pt x="1018362" y="218525"/>
                  <a:pt x="1094562" y="354415"/>
                  <a:pt x="1114882" y="442045"/>
                </a:cubicBezTo>
                <a:cubicBezTo>
                  <a:pt x="1135202" y="529675"/>
                  <a:pt x="1145362" y="603335"/>
                  <a:pt x="1061542" y="670645"/>
                </a:cubicBezTo>
                <a:cubicBezTo>
                  <a:pt x="977722" y="737955"/>
                  <a:pt x="678002" y="817965"/>
                  <a:pt x="611962" y="845905"/>
                </a:cubicBezTo>
                <a:cubicBezTo>
                  <a:pt x="545922" y="873845"/>
                  <a:pt x="697052" y="820505"/>
                  <a:pt x="642442" y="800185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B4F702BC-C74A-4C34-9889-7139EEB4CCFC}"/>
              </a:ext>
            </a:extLst>
          </p:cNvPr>
          <p:cNvSpPr/>
          <p:nvPr/>
        </p:nvSpPr>
        <p:spPr>
          <a:xfrm>
            <a:off x="5200497" y="2986629"/>
            <a:ext cx="1512764" cy="1091633"/>
          </a:xfrm>
          <a:custGeom>
            <a:avLst/>
            <a:gdLst>
              <a:gd name="connsiteX0" fmla="*/ 163983 w 1512764"/>
              <a:gd name="connsiteY0" fmla="*/ 983391 h 1091633"/>
              <a:gd name="connsiteX1" fmla="*/ 42063 w 1512764"/>
              <a:gd name="connsiteY1" fmla="*/ 876711 h 1091633"/>
              <a:gd name="connsiteX2" fmla="*/ 3963 w 1512764"/>
              <a:gd name="connsiteY2" fmla="*/ 495711 h 1091633"/>
              <a:gd name="connsiteX3" fmla="*/ 125883 w 1512764"/>
              <a:gd name="connsiteY3" fmla="*/ 259491 h 1091633"/>
              <a:gd name="connsiteX4" fmla="*/ 674523 w 1512764"/>
              <a:gd name="connsiteY4" fmla="*/ 411 h 1091633"/>
              <a:gd name="connsiteX5" fmla="*/ 1337463 w 1512764"/>
              <a:gd name="connsiteY5" fmla="*/ 206151 h 1091633"/>
              <a:gd name="connsiteX6" fmla="*/ 1489863 w 1512764"/>
              <a:gd name="connsiteY6" fmla="*/ 465231 h 1091633"/>
              <a:gd name="connsiteX7" fmla="*/ 1436523 w 1512764"/>
              <a:gd name="connsiteY7" fmla="*/ 739551 h 1091633"/>
              <a:gd name="connsiteX8" fmla="*/ 796443 w 1512764"/>
              <a:gd name="connsiteY8" fmla="*/ 1082451 h 1091633"/>
              <a:gd name="connsiteX9" fmla="*/ 163983 w 1512764"/>
              <a:gd name="connsiteY9" fmla="*/ 983391 h 109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2764" h="1091633">
                <a:moveTo>
                  <a:pt x="163983" y="983391"/>
                </a:moveTo>
                <a:cubicBezTo>
                  <a:pt x="38253" y="949101"/>
                  <a:pt x="68733" y="957991"/>
                  <a:pt x="42063" y="876711"/>
                </a:cubicBezTo>
                <a:cubicBezTo>
                  <a:pt x="15393" y="795431"/>
                  <a:pt x="-10007" y="598581"/>
                  <a:pt x="3963" y="495711"/>
                </a:cubicBezTo>
                <a:cubicBezTo>
                  <a:pt x="17933" y="392841"/>
                  <a:pt x="14123" y="342041"/>
                  <a:pt x="125883" y="259491"/>
                </a:cubicBezTo>
                <a:cubicBezTo>
                  <a:pt x="237643" y="176941"/>
                  <a:pt x="472593" y="9301"/>
                  <a:pt x="674523" y="411"/>
                </a:cubicBezTo>
                <a:cubicBezTo>
                  <a:pt x="876453" y="-8479"/>
                  <a:pt x="1201573" y="128681"/>
                  <a:pt x="1337463" y="206151"/>
                </a:cubicBezTo>
                <a:cubicBezTo>
                  <a:pt x="1473353" y="283621"/>
                  <a:pt x="1473353" y="376331"/>
                  <a:pt x="1489863" y="465231"/>
                </a:cubicBezTo>
                <a:cubicBezTo>
                  <a:pt x="1506373" y="554131"/>
                  <a:pt x="1552093" y="636681"/>
                  <a:pt x="1436523" y="739551"/>
                </a:cubicBezTo>
                <a:cubicBezTo>
                  <a:pt x="1320953" y="842421"/>
                  <a:pt x="1013613" y="1041811"/>
                  <a:pt x="796443" y="1082451"/>
                </a:cubicBezTo>
                <a:cubicBezTo>
                  <a:pt x="579273" y="1123091"/>
                  <a:pt x="289713" y="1017681"/>
                  <a:pt x="163983" y="983391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59A4E58F-5FC1-4D3C-A889-66AE33A67D7D}"/>
              </a:ext>
            </a:extLst>
          </p:cNvPr>
          <p:cNvSpPr/>
          <p:nvPr/>
        </p:nvSpPr>
        <p:spPr>
          <a:xfrm>
            <a:off x="5934694" y="1963263"/>
            <a:ext cx="1749107" cy="1300754"/>
          </a:xfrm>
          <a:custGeom>
            <a:avLst/>
            <a:gdLst>
              <a:gd name="connsiteX0" fmla="*/ 24146 w 1749107"/>
              <a:gd name="connsiteY0" fmla="*/ 589437 h 1300754"/>
              <a:gd name="connsiteX1" fmla="*/ 24146 w 1749107"/>
              <a:gd name="connsiteY1" fmla="*/ 452277 h 1300754"/>
              <a:gd name="connsiteX2" fmla="*/ 168926 w 1749107"/>
              <a:gd name="connsiteY2" fmla="*/ 78897 h 1300754"/>
              <a:gd name="connsiteX3" fmla="*/ 435626 w 1749107"/>
              <a:gd name="connsiteY3" fmla="*/ 17937 h 1300754"/>
              <a:gd name="connsiteX4" fmla="*/ 946166 w 1749107"/>
              <a:gd name="connsiteY4" fmla="*/ 25557 h 1300754"/>
              <a:gd name="connsiteX5" fmla="*/ 1449086 w 1749107"/>
              <a:gd name="connsiteY5" fmla="*/ 299877 h 1300754"/>
              <a:gd name="connsiteX6" fmla="*/ 1731026 w 1749107"/>
              <a:gd name="connsiteY6" fmla="*/ 818037 h 1300754"/>
              <a:gd name="connsiteX7" fmla="*/ 1631966 w 1749107"/>
              <a:gd name="connsiteY7" fmla="*/ 1138077 h 1300754"/>
              <a:gd name="connsiteX8" fmla="*/ 915686 w 1749107"/>
              <a:gd name="connsiteY8" fmla="*/ 1298097 h 1300754"/>
              <a:gd name="connsiteX9" fmla="*/ 260366 w 1749107"/>
              <a:gd name="connsiteY9" fmla="*/ 1016157 h 1300754"/>
              <a:gd name="connsiteX10" fmla="*/ 24146 w 1749107"/>
              <a:gd name="connsiteY10" fmla="*/ 589437 h 130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9107" h="1300754">
                <a:moveTo>
                  <a:pt x="24146" y="589437"/>
                </a:moveTo>
                <a:cubicBezTo>
                  <a:pt x="-15224" y="495457"/>
                  <a:pt x="16" y="537367"/>
                  <a:pt x="24146" y="452277"/>
                </a:cubicBezTo>
                <a:cubicBezTo>
                  <a:pt x="48276" y="367187"/>
                  <a:pt x="100346" y="151287"/>
                  <a:pt x="168926" y="78897"/>
                </a:cubicBezTo>
                <a:cubicBezTo>
                  <a:pt x="237506" y="6507"/>
                  <a:pt x="306086" y="26827"/>
                  <a:pt x="435626" y="17937"/>
                </a:cubicBezTo>
                <a:cubicBezTo>
                  <a:pt x="565166" y="9047"/>
                  <a:pt x="777256" y="-21433"/>
                  <a:pt x="946166" y="25557"/>
                </a:cubicBezTo>
                <a:cubicBezTo>
                  <a:pt x="1115076" y="72547"/>
                  <a:pt x="1318276" y="167797"/>
                  <a:pt x="1449086" y="299877"/>
                </a:cubicBezTo>
                <a:cubicBezTo>
                  <a:pt x="1579896" y="431957"/>
                  <a:pt x="1700546" y="678337"/>
                  <a:pt x="1731026" y="818037"/>
                </a:cubicBezTo>
                <a:cubicBezTo>
                  <a:pt x="1761506" y="957737"/>
                  <a:pt x="1767856" y="1058067"/>
                  <a:pt x="1631966" y="1138077"/>
                </a:cubicBezTo>
                <a:cubicBezTo>
                  <a:pt x="1496076" y="1218087"/>
                  <a:pt x="1144286" y="1318417"/>
                  <a:pt x="915686" y="1298097"/>
                </a:cubicBezTo>
                <a:cubicBezTo>
                  <a:pt x="687086" y="1277777"/>
                  <a:pt x="407686" y="1134267"/>
                  <a:pt x="260366" y="1016157"/>
                </a:cubicBezTo>
                <a:cubicBezTo>
                  <a:pt x="113046" y="898047"/>
                  <a:pt x="63516" y="683417"/>
                  <a:pt x="24146" y="58943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EF6D6F6B-0ADF-4CB5-A472-C799614BC855}"/>
              </a:ext>
            </a:extLst>
          </p:cNvPr>
          <p:cNvSpPr/>
          <p:nvPr/>
        </p:nvSpPr>
        <p:spPr>
          <a:xfrm>
            <a:off x="7236296" y="1347614"/>
            <a:ext cx="1254866" cy="1154984"/>
          </a:xfrm>
          <a:custGeom>
            <a:avLst/>
            <a:gdLst>
              <a:gd name="connsiteX0" fmla="*/ 27817 w 1254866"/>
              <a:gd name="connsiteY0" fmla="*/ 451078 h 1154984"/>
              <a:gd name="connsiteX1" fmla="*/ 126877 w 1254866"/>
              <a:gd name="connsiteY1" fmla="*/ 207238 h 1154984"/>
              <a:gd name="connsiteX2" fmla="*/ 332617 w 1254866"/>
              <a:gd name="connsiteY2" fmla="*/ 24358 h 1154984"/>
              <a:gd name="connsiteX3" fmla="*/ 736477 w 1254866"/>
              <a:gd name="connsiteY3" fmla="*/ 16738 h 1154984"/>
              <a:gd name="connsiteX4" fmla="*/ 1117477 w 1254866"/>
              <a:gd name="connsiteY4" fmla="*/ 161518 h 1154984"/>
              <a:gd name="connsiteX5" fmla="*/ 1231777 w 1254866"/>
              <a:gd name="connsiteY5" fmla="*/ 405358 h 1154984"/>
              <a:gd name="connsiteX6" fmla="*/ 1208917 w 1254866"/>
              <a:gd name="connsiteY6" fmla="*/ 832078 h 1154984"/>
              <a:gd name="connsiteX7" fmla="*/ 774577 w 1254866"/>
              <a:gd name="connsiteY7" fmla="*/ 1144498 h 1154984"/>
              <a:gd name="connsiteX8" fmla="*/ 340237 w 1254866"/>
              <a:gd name="connsiteY8" fmla="*/ 1053058 h 1154984"/>
              <a:gd name="connsiteX9" fmla="*/ 27817 w 1254866"/>
              <a:gd name="connsiteY9" fmla="*/ 778738 h 1154984"/>
              <a:gd name="connsiteX10" fmla="*/ 27817 w 1254866"/>
              <a:gd name="connsiteY10" fmla="*/ 451078 h 115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4866" h="1154984">
                <a:moveTo>
                  <a:pt x="27817" y="451078"/>
                </a:moveTo>
                <a:cubicBezTo>
                  <a:pt x="44327" y="355828"/>
                  <a:pt x="76077" y="278358"/>
                  <a:pt x="126877" y="207238"/>
                </a:cubicBezTo>
                <a:cubicBezTo>
                  <a:pt x="177677" y="136118"/>
                  <a:pt x="231017" y="56108"/>
                  <a:pt x="332617" y="24358"/>
                </a:cubicBezTo>
                <a:cubicBezTo>
                  <a:pt x="434217" y="-7392"/>
                  <a:pt x="605667" y="-6122"/>
                  <a:pt x="736477" y="16738"/>
                </a:cubicBezTo>
                <a:cubicBezTo>
                  <a:pt x="867287" y="39598"/>
                  <a:pt x="1034927" y="96748"/>
                  <a:pt x="1117477" y="161518"/>
                </a:cubicBezTo>
                <a:cubicBezTo>
                  <a:pt x="1200027" y="226288"/>
                  <a:pt x="1216537" y="293598"/>
                  <a:pt x="1231777" y="405358"/>
                </a:cubicBezTo>
                <a:cubicBezTo>
                  <a:pt x="1247017" y="517118"/>
                  <a:pt x="1285117" y="708888"/>
                  <a:pt x="1208917" y="832078"/>
                </a:cubicBezTo>
                <a:cubicBezTo>
                  <a:pt x="1132717" y="955268"/>
                  <a:pt x="919357" y="1107668"/>
                  <a:pt x="774577" y="1144498"/>
                </a:cubicBezTo>
                <a:cubicBezTo>
                  <a:pt x="629797" y="1181328"/>
                  <a:pt x="464697" y="1114018"/>
                  <a:pt x="340237" y="1053058"/>
                </a:cubicBezTo>
                <a:cubicBezTo>
                  <a:pt x="215777" y="992098"/>
                  <a:pt x="81157" y="880338"/>
                  <a:pt x="27817" y="778738"/>
                </a:cubicBezTo>
                <a:cubicBezTo>
                  <a:pt x="-25523" y="677138"/>
                  <a:pt x="11307" y="546328"/>
                  <a:pt x="27817" y="451078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913D460-41D5-42B8-831D-F8D2307E1928}"/>
                  </a:ext>
                </a:extLst>
              </p:cNvPr>
              <p:cNvSpPr txBox="1"/>
              <p:nvPr/>
            </p:nvSpPr>
            <p:spPr>
              <a:xfrm>
                <a:off x="7607932" y="3453441"/>
                <a:ext cx="694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913D460-41D5-42B8-831D-F8D2307E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932" y="3453441"/>
                <a:ext cx="694549" cy="276999"/>
              </a:xfrm>
              <a:prstGeom prst="rect">
                <a:avLst/>
              </a:prstGeom>
              <a:blipFill>
                <a:blip r:embed="rId5"/>
                <a:stretch>
                  <a:fillRect l="-6140" r="-6140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9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439504" y="3732917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K-Means:</a:t>
            </a:r>
          </a:p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Objetivo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Otimização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F622992-9B20-477A-9F74-1AEF29A71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44" y="715517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29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Reforçando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BC217A52-F942-421A-A3BC-D07768D1CD12}"/>
                  </a:ext>
                </a:extLst>
              </p:cNvPr>
              <p:cNvSpPr/>
              <p:nvPr/>
            </p:nvSpPr>
            <p:spPr>
              <a:xfrm>
                <a:off x="611560" y="1275606"/>
                <a:ext cx="6417911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pt-BR" altLang="ko-KR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pt-BR" altLang="ko-KR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pt-BR" altLang="ko-KR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pt-BR" dirty="0"/>
                  <a:t>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índice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(de 1 a K) do </a:t>
                </a:r>
                <a:r>
                  <a:rPr lang="pt-B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cluster relacionado ao exemplo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pt-BR" altLang="ko-KR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pt-BR" altLang="ko-KR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BC217A52-F942-421A-A3BC-D07768D1CD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75606"/>
                <a:ext cx="6417911" cy="387927"/>
              </a:xfrm>
              <a:prstGeom prst="rect">
                <a:avLst/>
              </a:prstGeom>
              <a:blipFill>
                <a:blip r:embed="rId3"/>
                <a:stretch>
                  <a:fillRect t="-1563" b="-2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4E3E99BB-6AFC-48E6-9574-3E64D2FC92BD}"/>
                  </a:ext>
                </a:extLst>
              </p:cNvPr>
              <p:cNvSpPr/>
              <p:nvPr/>
            </p:nvSpPr>
            <p:spPr>
              <a:xfrm>
                <a:off x="611560" y="1766899"/>
                <a:ext cx="55967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b>
                    </m:sSub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localização do centroide do cluster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  <m:r>
                      <a:rPr lang="pt-B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∈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4E3E99BB-6AFC-48E6-9574-3E64D2FC9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66899"/>
                <a:ext cx="5596789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681469-E2CA-4019-A0CD-3CDA4D2715AE}"/>
                  </a:ext>
                </a:extLst>
              </p:cNvPr>
              <p:cNvSpPr/>
              <p:nvPr/>
            </p:nvSpPr>
            <p:spPr>
              <a:xfrm>
                <a:off x="611560" y="2202418"/>
                <a:ext cx="7771871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sSup>
                          <m:sSupPr>
                            <m:ctrlPr>
                              <a:rPr lang="pt-BR" altLang="ko-KR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pt-BR" altLang="ko-KR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pt-BR" altLang="ko-KR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(</m:t>
                            </m:r>
                            <m:r>
                              <a:rPr lang="pt-BR" altLang="ko-KR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  <m:r>
                              <a:rPr lang="pt-BR" altLang="ko-KR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localização do centroide do cluster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relacionado ao exemplo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pt-BR" altLang="ko-KR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pt-BR" altLang="ko-KR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pt-B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681469-E2CA-4019-A0CD-3CDA4D271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202418"/>
                <a:ext cx="7771871" cy="387927"/>
              </a:xfrm>
              <a:prstGeom prst="rect">
                <a:avLst/>
              </a:prstGeom>
              <a:blipFill>
                <a:blip r:embed="rId5"/>
                <a:stretch>
                  <a:fillRect t="-6250" b="-20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E1971BEA-C8D0-4A56-8EBC-9B417F9E00D7}"/>
                  </a:ext>
                </a:extLst>
              </p:cNvPr>
              <p:cNvSpPr/>
              <p:nvPr/>
            </p:nvSpPr>
            <p:spPr>
              <a:xfrm>
                <a:off x="1331640" y="2551936"/>
                <a:ext cx="4455963" cy="4054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𝐸𝑥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 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=5   →   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=5   →  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E1971BEA-C8D0-4A56-8EBC-9B417F9E0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551936"/>
                <a:ext cx="4455963" cy="405432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C3DE193C-BEEC-461C-98BB-72F6B54DDA4F}"/>
              </a:ext>
            </a:extLst>
          </p:cNvPr>
          <p:cNvSpPr txBox="1">
            <a:spLocks/>
          </p:cNvSpPr>
          <p:nvPr/>
        </p:nvSpPr>
        <p:spPr>
          <a:xfrm>
            <a:off x="482804" y="2915237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Objetivo</a:t>
            </a:r>
            <a:r>
              <a:rPr lang="en-US" altLang="ko-KR" sz="1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8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Otimização</a:t>
            </a:r>
            <a:endParaRPr lang="ko-KR" altLang="en-US" sz="18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CCCD1994-7B49-4C4C-8CBE-996924BDB9B2}"/>
                  </a:ext>
                </a:extLst>
              </p:cNvPr>
              <p:cNvSpPr/>
              <p:nvPr/>
            </p:nvSpPr>
            <p:spPr>
              <a:xfrm>
                <a:off x="1922623" y="3387935"/>
                <a:ext cx="514974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𝑐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 …, 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𝑐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CCCD1994-7B49-4C4C-8CBE-996924BDB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623" y="3387935"/>
                <a:ext cx="5149743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6FB588CD-4767-4FD5-9E49-31E80DC00F6F}"/>
                  </a:ext>
                </a:extLst>
              </p:cNvPr>
              <p:cNvSpPr/>
              <p:nvPr/>
            </p:nvSpPr>
            <p:spPr>
              <a:xfrm>
                <a:off x="3027637" y="4242934"/>
                <a:ext cx="7646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ko-KR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min</m:t>
                          </m:r>
                        </m:fName>
                        <m:e>
                          <m: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𝐽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6FB588CD-4767-4FD5-9E49-31E80DC00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637" y="4242934"/>
                <a:ext cx="764633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lchete Esquerdo 19">
            <a:extLst>
              <a:ext uri="{FF2B5EF4-FFF2-40B4-BE49-F238E27FC236}">
                <a16:creationId xmlns:a16="http://schemas.microsoft.com/office/drawing/2014/main" id="{FA5697E3-FA0B-4235-9826-A7C1C3A6DED0}"/>
              </a:ext>
            </a:extLst>
          </p:cNvPr>
          <p:cNvSpPr/>
          <p:nvPr/>
        </p:nvSpPr>
        <p:spPr>
          <a:xfrm rot="16200000">
            <a:off x="3220260" y="2719268"/>
            <a:ext cx="203115" cy="2500368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3D57E94-BA45-4C20-8A91-40E8BB7BDF5E}"/>
              </a:ext>
            </a:extLst>
          </p:cNvPr>
          <p:cNvSpPr/>
          <p:nvPr/>
        </p:nvSpPr>
        <p:spPr>
          <a:xfrm>
            <a:off x="3027637" y="4236500"/>
            <a:ext cx="764633" cy="375765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593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" grpId="0"/>
      <p:bldP spid="16" grpId="0"/>
      <p:bldP spid="17" grpId="0"/>
      <p:bldP spid="19" grpId="0"/>
      <p:bldP spid="20" grpId="0" animBg="1"/>
      <p:bldP spid="2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CCCD1994-7B49-4C4C-8CBE-996924BDB9B2}"/>
                  </a:ext>
                </a:extLst>
              </p:cNvPr>
              <p:cNvSpPr/>
              <p:nvPr/>
            </p:nvSpPr>
            <p:spPr>
              <a:xfrm>
                <a:off x="539552" y="1131590"/>
                <a:ext cx="514974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𝑐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 …, 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𝑐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CCCD1994-7B49-4C4C-8CBE-996924BDB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31590"/>
                <a:ext cx="5149743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6FB588CD-4767-4FD5-9E49-31E80DC00F6F}"/>
                  </a:ext>
                </a:extLst>
              </p:cNvPr>
              <p:cNvSpPr/>
              <p:nvPr/>
            </p:nvSpPr>
            <p:spPr>
              <a:xfrm>
                <a:off x="539552" y="3009412"/>
                <a:ext cx="3612592" cy="528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altLang="ko-K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altLang="ko-KR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min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pt-BR" altLang="ko-KR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altLang="ko-KR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pt-BR" altLang="ko-KR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(1)</m:t>
                                  </m:r>
                                </m:sup>
                              </m:sSup>
                              <m:r>
                                <a:rPr lang="pt-BR" altLang="ko-K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 …, </m:t>
                              </m:r>
                              <m:sSup>
                                <m:sSupPr>
                                  <m:ctrlPr>
                                    <a:rPr lang="pt-BR" altLang="ko-KR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altLang="ko-KR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𝑐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altLang="ko-KR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altLang="ko-KR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pt-BR" altLang="ko-KR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</m:lim>
                          </m:limLow>
                        </m:fName>
                        <m:e>
                          <m: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𝑐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 …, 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𝑐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6FB588CD-4767-4FD5-9E49-31E80DC00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09412"/>
                <a:ext cx="3612592" cy="528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lchete Esquerdo 11">
            <a:extLst>
              <a:ext uri="{FF2B5EF4-FFF2-40B4-BE49-F238E27FC236}">
                <a16:creationId xmlns:a16="http://schemas.microsoft.com/office/drawing/2014/main" id="{EDC5B607-8B48-4020-B541-7C834BBCD5DE}"/>
              </a:ext>
            </a:extLst>
          </p:cNvPr>
          <p:cNvSpPr/>
          <p:nvPr/>
        </p:nvSpPr>
        <p:spPr>
          <a:xfrm rot="16200000">
            <a:off x="4655786" y="1191822"/>
            <a:ext cx="120462" cy="1296143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BCD65A-CC99-4098-85C2-E60AFF36AE71}"/>
              </a:ext>
            </a:extLst>
          </p:cNvPr>
          <p:cNvSpPr/>
          <p:nvPr/>
        </p:nvSpPr>
        <p:spPr>
          <a:xfrm>
            <a:off x="2987824" y="1985968"/>
            <a:ext cx="4271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Distância entre a amostra e o centroide relacionado</a:t>
            </a:r>
            <a:endParaRPr lang="pt-B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7DCFF359-220F-426F-AD76-44998D945F0F}"/>
                  </a:ext>
                </a:extLst>
              </p:cNvPr>
              <p:cNvSpPr/>
              <p:nvPr/>
            </p:nvSpPr>
            <p:spPr>
              <a:xfrm>
                <a:off x="611560" y="3441460"/>
                <a:ext cx="9127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sz="1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sz="1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pt-BR" altLang="ko-KR" sz="1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pt-BR" altLang="ko-KR" sz="1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…, </m:t>
                      </m:r>
                      <m:sSub>
                        <m:sSubPr>
                          <m:ctrlPr>
                            <a:rPr lang="pt-BR" altLang="ko-KR" sz="1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sz="1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pt-BR" altLang="ko-KR" sz="1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7DCFF359-220F-426F-AD76-44998D945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441460"/>
                <a:ext cx="912750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tângulo 22">
            <a:extLst>
              <a:ext uri="{FF2B5EF4-FFF2-40B4-BE49-F238E27FC236}">
                <a16:creationId xmlns:a16="http://schemas.microsoft.com/office/drawing/2014/main" id="{38B058CC-C82E-4A2B-8D60-241244C04B62}"/>
              </a:ext>
            </a:extLst>
          </p:cNvPr>
          <p:cNvSpPr/>
          <p:nvPr/>
        </p:nvSpPr>
        <p:spPr>
          <a:xfrm>
            <a:off x="642804" y="2670773"/>
            <a:ext cx="9555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Objetivo:</a:t>
            </a:r>
            <a:endParaRPr lang="pt-BR" sz="1400" b="1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24ADCCC2-F95A-4165-985A-CCD4F1533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536" y="2381721"/>
            <a:ext cx="2709831" cy="231233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EDD4AA6-6B52-480C-B35B-474D2B3E2BBA}"/>
              </a:ext>
            </a:extLst>
          </p:cNvPr>
          <p:cNvSpPr/>
          <p:nvPr/>
        </p:nvSpPr>
        <p:spPr>
          <a:xfrm>
            <a:off x="5472898" y="2651297"/>
            <a:ext cx="2255395" cy="1773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F408C6-7D73-47A1-8700-897CF00B3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855" y="3183803"/>
            <a:ext cx="190500" cy="1905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E17CF91-BA0A-49E0-A3B6-5C61DB701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2104" y="3795886"/>
            <a:ext cx="276983" cy="268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8AE2BEF9-DB86-4B76-A00B-0D3B1CBAA30D}"/>
                  </a:ext>
                </a:extLst>
              </p:cNvPr>
              <p:cNvSpPr/>
              <p:nvPr/>
            </p:nvSpPr>
            <p:spPr>
              <a:xfrm>
                <a:off x="6689761" y="3830057"/>
                <a:ext cx="47743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8AE2BEF9-DB86-4B76-A00B-0D3B1CBAA3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761" y="3830057"/>
                <a:ext cx="477438" cy="369332"/>
              </a:xfrm>
              <a:prstGeom prst="rect">
                <a:avLst/>
              </a:prstGeom>
              <a:blipFill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6955E869-790E-4E37-9B87-8CC96AE21FF8}"/>
                  </a:ext>
                </a:extLst>
              </p:cNvPr>
              <p:cNvSpPr/>
              <p:nvPr/>
            </p:nvSpPr>
            <p:spPr>
              <a:xfrm>
                <a:off x="6290733" y="4488116"/>
                <a:ext cx="47743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6955E869-790E-4E37-9B87-8CC96AE21F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733" y="4488116"/>
                <a:ext cx="47743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EF2CD37B-6A37-446B-9502-E6D3310D1DA5}"/>
                  </a:ext>
                </a:extLst>
              </p:cNvPr>
              <p:cNvSpPr/>
              <p:nvPr/>
            </p:nvSpPr>
            <p:spPr>
              <a:xfrm>
                <a:off x="4767502" y="3014252"/>
                <a:ext cx="47743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EF2CD37B-6A37-446B-9502-E6D3310D1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502" y="3014252"/>
                <a:ext cx="47743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49F93977-915D-4CBB-9C14-F61F64DD91C9}"/>
                  </a:ext>
                </a:extLst>
              </p:cNvPr>
              <p:cNvSpPr/>
              <p:nvPr/>
            </p:nvSpPr>
            <p:spPr>
              <a:xfrm>
                <a:off x="6024673" y="2864348"/>
                <a:ext cx="47743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49F93977-915D-4CBB-9C14-F61F64DD9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673" y="2864348"/>
                <a:ext cx="477438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3E7C0B6-670E-4292-9F52-7855024D3F35}"/>
              </a:ext>
            </a:extLst>
          </p:cNvPr>
          <p:cNvCxnSpPr>
            <a:cxnSpLocks/>
          </p:cNvCxnSpPr>
          <p:nvPr/>
        </p:nvCxnSpPr>
        <p:spPr>
          <a:xfrm>
            <a:off x="6114212" y="3290195"/>
            <a:ext cx="478178" cy="6400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06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6" grpId="0"/>
      <p:bldP spid="26" grpId="0"/>
      <p:bldP spid="27" grpId="0"/>
      <p:bldP spid="2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Procedimento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K-Means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2945E513-BDC5-4AAF-9883-82357D09AF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812" y="1003608"/>
                <a:ext cx="7704856" cy="66563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1)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Inicializar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randomicamente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centroides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de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…, </m:t>
                    </m:r>
                    <m:sSub>
                      <m:sSubPr>
                        <m:ctrlP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b>
                    </m:sSub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∈</m:t>
                    </m:r>
                    <m:sSup>
                      <m:sSupPr>
                        <m:ctrlP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e>
                      <m:sup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2945E513-BDC5-4AAF-9883-82357D09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12" y="1003608"/>
                <a:ext cx="7704856" cy="665636"/>
              </a:xfrm>
              <a:prstGeom prst="rect">
                <a:avLst/>
              </a:prstGeom>
              <a:blipFill>
                <a:blip r:embed="rId3"/>
                <a:stretch>
                  <a:fillRect l="-3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85F8763-6A8F-4FB8-8524-344B1C741DBD}"/>
              </a:ext>
            </a:extLst>
          </p:cNvPr>
          <p:cNvSpPr txBox="1">
            <a:spLocks/>
          </p:cNvSpPr>
          <p:nvPr/>
        </p:nvSpPr>
        <p:spPr>
          <a:xfrm>
            <a:off x="452129" y="1491513"/>
            <a:ext cx="7704856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2)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Repetir {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6D241B3A-4274-4EF5-9F3D-E049F0A9490D}"/>
                  </a:ext>
                </a:extLst>
              </p:cNvPr>
              <p:cNvSpPr/>
              <p:nvPr/>
            </p:nvSpPr>
            <p:spPr>
              <a:xfrm>
                <a:off x="1041925" y="1995569"/>
                <a:ext cx="16952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𝑓𝑜𝑟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=1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𝑡𝑜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𝑚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6D241B3A-4274-4EF5-9F3D-E049F0A94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25" y="1995569"/>
                <a:ext cx="1695272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9ACC0105-3FDE-47C8-8647-B2AE4C2BEAD8}"/>
                  </a:ext>
                </a:extLst>
              </p:cNvPr>
              <p:cNvSpPr/>
              <p:nvPr/>
            </p:nvSpPr>
            <p:spPr>
              <a:xfrm>
                <a:off x="1475656" y="2283718"/>
                <a:ext cx="7123810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pt-BR" altLang="ko-KR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pt-BR" altLang="ko-KR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≔</m:t>
                    </m:r>
                  </m:oMath>
                </a14:m>
                <a:r>
                  <a:rPr lang="pt-BR" dirty="0"/>
                  <a:t>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índice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(de 1 a K) do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centroide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de cluster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mais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próximo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pt-BR" altLang="ko-KR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pt-BR" altLang="ko-KR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9ACC0105-3FDE-47C8-8647-B2AE4C2BE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283718"/>
                <a:ext cx="7123810" cy="387927"/>
              </a:xfrm>
              <a:prstGeom prst="rect">
                <a:avLst/>
              </a:prstGeom>
              <a:blipFill>
                <a:blip r:embed="rId5"/>
                <a:stretch>
                  <a:fillRect t="-3175" b="-269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A74D3CE8-C827-4A85-89F8-22A86A996BFA}"/>
                  </a:ext>
                </a:extLst>
              </p:cNvPr>
              <p:cNvSpPr/>
              <p:nvPr/>
            </p:nvSpPr>
            <p:spPr>
              <a:xfrm>
                <a:off x="1030288" y="3417262"/>
                <a:ext cx="17185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𝑓𝑜𝑟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𝑘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=1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𝑡𝑜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A74D3CE8-C827-4A85-89F8-22A86A996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88" y="3417262"/>
                <a:ext cx="1718547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17C8B28-719D-4BBC-A924-32E7495B54A6}"/>
                  </a:ext>
                </a:extLst>
              </p:cNvPr>
              <p:cNvSpPr/>
              <p:nvPr/>
            </p:nvSpPr>
            <p:spPr>
              <a:xfrm>
                <a:off x="1462336" y="3786594"/>
                <a:ext cx="51459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b>
                    </m:sSub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≔</m:t>
                    </m:r>
                  </m:oMath>
                </a14:m>
                <a:r>
                  <a:rPr lang="pt-BR" dirty="0"/>
                  <a:t> 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media de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pontos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assimilados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ao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cluster </a:t>
                </a:r>
                <a14:m>
                  <m:oMath xmlns:m="http://schemas.openxmlformats.org/officeDocument/2006/math">
                    <m:r>
                      <a:rPr lang="pt-BR" altLang="ko-KR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17C8B28-719D-4BBC-A924-32E7495B5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336" y="3786594"/>
                <a:ext cx="5145961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83AD66F-808C-4C55-B5C4-996A2A109768}"/>
                  </a:ext>
                </a:extLst>
              </p:cNvPr>
              <p:cNvSpPr txBox="1"/>
              <p:nvPr/>
            </p:nvSpPr>
            <p:spPr>
              <a:xfrm>
                <a:off x="3874016" y="2686879"/>
                <a:ext cx="1036438" cy="363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83AD66F-808C-4C55-B5C4-996A2A109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016" y="2686879"/>
                <a:ext cx="1036438" cy="363369"/>
              </a:xfrm>
              <a:prstGeom prst="rect">
                <a:avLst/>
              </a:prstGeom>
              <a:blipFill>
                <a:blip r:embed="rId8"/>
                <a:stretch>
                  <a:fillRect r="-5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9ACC96C6-83BD-4F30-9AF4-E5595094CD1A}"/>
                  </a:ext>
                </a:extLst>
              </p:cNvPr>
              <p:cNvSpPr txBox="1"/>
              <p:nvPr/>
            </p:nvSpPr>
            <p:spPr>
              <a:xfrm>
                <a:off x="3347864" y="2791060"/>
                <a:ext cx="544508" cy="280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9ACC96C6-83BD-4F30-9AF4-E5595094C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791060"/>
                <a:ext cx="544508" cy="280461"/>
              </a:xfrm>
              <a:prstGeom prst="rect">
                <a:avLst/>
              </a:prstGeom>
              <a:blipFill>
                <a:blip r:embed="rId9"/>
                <a:stretch>
                  <a:fillRect l="-6667" b="-152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7B722E44-9EE2-4CF5-A09B-4F85640DED60}"/>
                  </a:ext>
                </a:extLst>
              </p:cNvPr>
              <p:cNvSpPr txBox="1"/>
              <p:nvPr/>
            </p:nvSpPr>
            <p:spPr>
              <a:xfrm>
                <a:off x="5038501" y="3067473"/>
                <a:ext cx="309252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7B722E44-9EE2-4CF5-A09B-4F85640D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01" y="3067473"/>
                <a:ext cx="309252" cy="224357"/>
              </a:xfrm>
              <a:prstGeom prst="rect">
                <a:avLst/>
              </a:prstGeom>
              <a:blipFill>
                <a:blip r:embed="rId10"/>
                <a:stretch>
                  <a:fillRect l="-8000" t="-2703" r="-10000" b="-27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5121A04E-81ED-4140-B65F-4DDDD8E89C7B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4244560" y="2385710"/>
            <a:ext cx="82295" cy="150558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2FFC9DB8-7F50-4011-82D3-8800DEB02064}"/>
              </a:ext>
            </a:extLst>
          </p:cNvPr>
          <p:cNvCxnSpPr>
            <a:cxnSpLocks/>
          </p:cNvCxnSpPr>
          <p:nvPr/>
        </p:nvCxnSpPr>
        <p:spPr>
          <a:xfrm>
            <a:off x="4632073" y="3038742"/>
            <a:ext cx="0" cy="14090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m 29">
            <a:extLst>
              <a:ext uri="{FF2B5EF4-FFF2-40B4-BE49-F238E27FC236}">
                <a16:creationId xmlns:a16="http://schemas.microsoft.com/office/drawing/2014/main" id="{8C56D3E6-EFF8-4609-A2B8-8797E8DEBA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3544" y="1187418"/>
            <a:ext cx="229591" cy="288032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CB0DF278-9C2A-4B6D-A5D8-1DEDA90412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4340" y="1206882"/>
            <a:ext cx="276983" cy="268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7213D020-90C9-4678-9D2A-1A7815448C1C}"/>
                  </a:ext>
                </a:extLst>
              </p:cNvPr>
              <p:cNvSpPr/>
              <p:nvPr/>
            </p:nvSpPr>
            <p:spPr>
              <a:xfrm>
                <a:off x="7068731" y="1362508"/>
                <a:ext cx="477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7213D020-90C9-4678-9D2A-1A7815448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731" y="1362508"/>
                <a:ext cx="477438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04208781-44CC-4469-99C7-958B27DBA55F}"/>
                  </a:ext>
                </a:extLst>
              </p:cNvPr>
              <p:cNvSpPr/>
              <p:nvPr/>
            </p:nvSpPr>
            <p:spPr>
              <a:xfrm>
                <a:off x="7714112" y="1375876"/>
                <a:ext cx="482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04208781-44CC-4469-99C7-958B27DBA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112" y="1375876"/>
                <a:ext cx="482761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B6EC685B-55CB-477A-B13E-EE463C6A7585}"/>
                  </a:ext>
                </a:extLst>
              </p:cNvPr>
              <p:cNvSpPr txBox="1"/>
              <p:nvPr/>
            </p:nvSpPr>
            <p:spPr>
              <a:xfrm>
                <a:off x="5620078" y="2715766"/>
                <a:ext cx="2332754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𝑐𝑙𝑢𝑠𝑡𝑒𝑟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3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𝑚𝑎𝑖𝑠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B6EC685B-55CB-477A-B13E-EE463C6A7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078" y="2715766"/>
                <a:ext cx="2332754" cy="224357"/>
              </a:xfrm>
              <a:prstGeom prst="rect">
                <a:avLst/>
              </a:prstGeom>
              <a:blipFill>
                <a:blip r:embed="rId15"/>
                <a:stretch>
                  <a:fillRect l="-1044" t="-2703" r="-522" b="-108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97413BC3-643B-45E2-ABAD-38DDDCDE1A2E}"/>
                  </a:ext>
                </a:extLst>
              </p:cNvPr>
              <p:cNvSpPr txBox="1"/>
              <p:nvPr/>
            </p:nvSpPr>
            <p:spPr>
              <a:xfrm>
                <a:off x="5611678" y="2953832"/>
                <a:ext cx="2011769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𝑝𝑟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𝑥𝑖𝑚𝑜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𝑒𝑥𝑒𝑚𝑝𝑙𝑜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97413BC3-643B-45E2-ABAD-38DDDCDE1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678" y="2953832"/>
                <a:ext cx="2011769" cy="224357"/>
              </a:xfrm>
              <a:prstGeom prst="rect">
                <a:avLst/>
              </a:prstGeom>
              <a:blipFill>
                <a:blip r:embed="rId16"/>
                <a:stretch>
                  <a:fillRect l="-2424" t="-5556" r="-909" b="-36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tângulo 40">
            <a:extLst>
              <a:ext uri="{FF2B5EF4-FFF2-40B4-BE49-F238E27FC236}">
                <a16:creationId xmlns:a16="http://schemas.microsoft.com/office/drawing/2014/main" id="{D4F2C865-661D-4F58-9B9B-085FCE761925}"/>
              </a:ext>
            </a:extLst>
          </p:cNvPr>
          <p:cNvSpPr/>
          <p:nvPr/>
        </p:nvSpPr>
        <p:spPr>
          <a:xfrm>
            <a:off x="683568" y="4471059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230CCA20-4CF0-4429-B1B8-68E7A7730628}"/>
              </a:ext>
            </a:extLst>
          </p:cNvPr>
          <p:cNvSpPr/>
          <p:nvPr/>
        </p:nvSpPr>
        <p:spPr>
          <a:xfrm>
            <a:off x="1093339" y="2019871"/>
            <a:ext cx="7506127" cy="1342798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AA1C4D5E-34C1-48CC-8650-4DAFA0BE69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1720" y="1651864"/>
                <a:ext cx="7704856" cy="328764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1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Cluster </a:t>
                </a:r>
                <a:r>
                  <a:rPr lang="pt-BR" altLang="ko-KR" sz="11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assignment</a:t>
                </a:r>
                <a:r>
                  <a:rPr lang="pt-BR" altLang="ko-KR" sz="11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1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step</a:t>
                </a:r>
                <a:r>
                  <a:rPr lang="pt-BR" altLang="ko-KR" sz="11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a:rPr lang="pt-BR" altLang="ko-KR" sz="1100" b="1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𝐦𝐢𝐧</m:t>
                        </m:r>
                      </m:fName>
                      <m:e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𝑱</m:t>
                        </m:r>
                        <m:d>
                          <m:dPr>
                            <m:ctrlP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…</m:t>
                            </m:r>
                          </m:e>
                        </m:d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→</m:t>
                        </m:r>
                        <m:sSup>
                          <m:sSupPr>
                            <m:ctrlP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(</m:t>
                            </m:r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𝟏</m:t>
                            </m:r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pt-BR" altLang="ko-KR" sz="11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sSup>
                          <m:sSupPr>
                            <m:ctrlP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(</m:t>
                            </m:r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𝟐</m:t>
                            </m:r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→</m:t>
                        </m:r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𝒇𝒊𝒙𝒂𝒏𝒅𝒐</m:t>
                        </m:r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…</m:t>
                        </m:r>
                        <m:sSub>
                          <m:sSubPr>
                            <m:ctrlP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𝑲</m:t>
                            </m:r>
                          </m:sub>
                        </m:sSub>
                      </m:e>
                    </m:func>
                  </m:oMath>
                </a14:m>
                <a:endParaRPr lang="en-US" altLang="ko-KR" sz="11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AA1C4D5E-34C1-48CC-8650-4DAFA0BE6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651864"/>
                <a:ext cx="7704856" cy="328764"/>
              </a:xfrm>
              <a:prstGeom prst="rect">
                <a:avLst/>
              </a:prstGeom>
              <a:blipFill>
                <a:blip r:embed="rId17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tângulo 26">
            <a:extLst>
              <a:ext uri="{FF2B5EF4-FFF2-40B4-BE49-F238E27FC236}">
                <a16:creationId xmlns:a16="http://schemas.microsoft.com/office/drawing/2014/main" id="{93B4B097-56FB-4FCF-8250-FF5799FBA1CB}"/>
              </a:ext>
            </a:extLst>
          </p:cNvPr>
          <p:cNvSpPr/>
          <p:nvPr/>
        </p:nvSpPr>
        <p:spPr>
          <a:xfrm>
            <a:off x="1093339" y="3389192"/>
            <a:ext cx="7506127" cy="91075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FB4E067F-21D8-4F2B-8A67-C4C8E0793F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21632" y="4342198"/>
                <a:ext cx="3414464" cy="328764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1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Move </a:t>
                </a:r>
                <a:r>
                  <a:rPr lang="pt-BR" altLang="ko-KR" sz="11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centroid</a:t>
                </a:r>
                <a:r>
                  <a:rPr lang="pt-BR" altLang="ko-KR" sz="11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1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step</a:t>
                </a:r>
                <a:r>
                  <a:rPr lang="pt-BR" altLang="ko-KR" sz="11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a:rPr lang="pt-BR" altLang="ko-KR" sz="1100" b="1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𝐦𝐢𝐧</m:t>
                        </m:r>
                      </m:fName>
                      <m:e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𝑱</m:t>
                        </m:r>
                        <m:d>
                          <m:dPr>
                            <m:ctrlP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…</m:t>
                            </m:r>
                          </m:e>
                        </m:d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→</m:t>
                        </m:r>
                        <m:sSub>
                          <m:sSubPr>
                            <m:ctrlP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altLang="ko-KR" sz="11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𝑲</m:t>
                            </m:r>
                          </m:sub>
                        </m:sSub>
                      </m:e>
                    </m:func>
                  </m:oMath>
                </a14:m>
                <a:endParaRPr lang="en-US" altLang="ko-KR" sz="11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FB4E067F-21D8-4F2B-8A67-C4C8E0793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632" y="4342198"/>
                <a:ext cx="3414464" cy="328764"/>
              </a:xfrm>
              <a:prstGeom prst="rect">
                <a:avLst/>
              </a:prstGeom>
              <a:blipFill>
                <a:blip r:embed="rId18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069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  <p:bldP spid="27" grpId="0" animBg="1"/>
      <p:bldP spid="2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Mistério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K-Means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945E513-BDC5-4AAF-9883-82357D09AF3E}"/>
              </a:ext>
            </a:extLst>
          </p:cNvPr>
          <p:cNvSpPr txBox="1">
            <a:spLocks/>
          </p:cNvSpPr>
          <p:nvPr/>
        </p:nvSpPr>
        <p:spPr>
          <a:xfrm>
            <a:off x="869230" y="2211710"/>
            <a:ext cx="7405540" cy="112490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2000" dirty="0">
                <a:latin typeface="Segoe UI" panose="020B0502040204020203" pitchFamily="34" charset="0"/>
                <a:cs typeface="Segoe UI" panose="020B0502040204020203" pitchFamily="34" charset="0"/>
              </a:rPr>
              <a:t>Como o algoritmo encontra os melhores agrupamentos (cluster)?</a:t>
            </a:r>
          </a:p>
          <a:p>
            <a:r>
              <a:rPr lang="pt-BR" altLang="ko-KR" sz="2000" dirty="0">
                <a:latin typeface="Segoe UI" panose="020B0502040204020203" pitchFamily="34" charset="0"/>
                <a:cs typeface="Segoe UI" panose="020B0502040204020203" pitchFamily="34" charset="0"/>
              </a:rPr>
              <a:t>Existe um K considerado ótimo?</a:t>
            </a:r>
            <a:endParaRPr lang="en-US" altLang="ko-K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597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439504" y="3732917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K-Means:</a:t>
            </a:r>
          </a:p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Inicialização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Randômica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F622992-9B20-477A-9F74-1AEF29A71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44" y="715517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396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Relembrando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Procedimento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2945E513-BDC5-4AAF-9883-82357D09AF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812" y="1003608"/>
                <a:ext cx="7704856" cy="66563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1)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Inicializar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randomicamente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centroides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de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…, </m:t>
                    </m:r>
                    <m:sSub>
                      <m:sSubPr>
                        <m:ctrlP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b>
                    </m:sSub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∈</m:t>
                    </m:r>
                    <m:sSup>
                      <m:sSupPr>
                        <m:ctrlP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e>
                      <m:sup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2945E513-BDC5-4AAF-9883-82357D09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12" y="1003608"/>
                <a:ext cx="7704856" cy="665636"/>
              </a:xfrm>
              <a:prstGeom prst="rect">
                <a:avLst/>
              </a:prstGeom>
              <a:blipFill>
                <a:blip r:embed="rId3"/>
                <a:stretch>
                  <a:fillRect l="-3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85F8763-6A8F-4FB8-8524-344B1C741DBD}"/>
              </a:ext>
            </a:extLst>
          </p:cNvPr>
          <p:cNvSpPr txBox="1">
            <a:spLocks/>
          </p:cNvSpPr>
          <p:nvPr/>
        </p:nvSpPr>
        <p:spPr>
          <a:xfrm>
            <a:off x="452129" y="1491513"/>
            <a:ext cx="7704856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2)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Repetir {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6D241B3A-4274-4EF5-9F3D-E049F0A9490D}"/>
                  </a:ext>
                </a:extLst>
              </p:cNvPr>
              <p:cNvSpPr/>
              <p:nvPr/>
            </p:nvSpPr>
            <p:spPr>
              <a:xfrm>
                <a:off x="1041925" y="1995569"/>
                <a:ext cx="16952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𝑓𝑜𝑟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=1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𝑡𝑜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𝑚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6D241B3A-4274-4EF5-9F3D-E049F0A94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25" y="1995569"/>
                <a:ext cx="1695272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9ACC0105-3FDE-47C8-8647-B2AE4C2BEAD8}"/>
                  </a:ext>
                </a:extLst>
              </p:cNvPr>
              <p:cNvSpPr/>
              <p:nvPr/>
            </p:nvSpPr>
            <p:spPr>
              <a:xfrm>
                <a:off x="1475656" y="2283718"/>
                <a:ext cx="7123810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pt-BR" altLang="ko-KR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pt-BR" altLang="ko-KR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≔</m:t>
                    </m:r>
                  </m:oMath>
                </a14:m>
                <a:r>
                  <a:rPr lang="pt-BR" dirty="0"/>
                  <a:t>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índice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(de 1 a K) do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centroide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de cluster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mais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próximo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pt-BR" altLang="ko-KR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pt-BR" altLang="ko-KR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9ACC0105-3FDE-47C8-8647-B2AE4C2BE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283718"/>
                <a:ext cx="7123810" cy="387927"/>
              </a:xfrm>
              <a:prstGeom prst="rect">
                <a:avLst/>
              </a:prstGeom>
              <a:blipFill>
                <a:blip r:embed="rId5"/>
                <a:stretch>
                  <a:fillRect t="-3175" b="-269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A74D3CE8-C827-4A85-89F8-22A86A996BFA}"/>
                  </a:ext>
                </a:extLst>
              </p:cNvPr>
              <p:cNvSpPr/>
              <p:nvPr/>
            </p:nvSpPr>
            <p:spPr>
              <a:xfrm>
                <a:off x="1030288" y="3417262"/>
                <a:ext cx="17185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𝑓𝑜𝑟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𝑘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=1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𝑡𝑜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A74D3CE8-C827-4A85-89F8-22A86A996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88" y="3417262"/>
                <a:ext cx="1718547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17C8B28-719D-4BBC-A924-32E7495B54A6}"/>
                  </a:ext>
                </a:extLst>
              </p:cNvPr>
              <p:cNvSpPr/>
              <p:nvPr/>
            </p:nvSpPr>
            <p:spPr>
              <a:xfrm>
                <a:off x="1462336" y="3786594"/>
                <a:ext cx="51459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b>
                    </m:sSub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≔</m:t>
                    </m:r>
                  </m:oMath>
                </a14:m>
                <a:r>
                  <a:rPr lang="pt-BR" dirty="0"/>
                  <a:t> 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media de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pontos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assimilados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ao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cluster </a:t>
                </a:r>
                <a14:m>
                  <m:oMath xmlns:m="http://schemas.openxmlformats.org/officeDocument/2006/math">
                    <m:r>
                      <a:rPr lang="pt-BR" altLang="ko-KR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17C8B28-719D-4BBC-A924-32E7495B5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336" y="3786594"/>
                <a:ext cx="5145961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83AD66F-808C-4C55-B5C4-996A2A109768}"/>
                  </a:ext>
                </a:extLst>
              </p:cNvPr>
              <p:cNvSpPr txBox="1"/>
              <p:nvPr/>
            </p:nvSpPr>
            <p:spPr>
              <a:xfrm>
                <a:off x="3874016" y="2686879"/>
                <a:ext cx="1036438" cy="363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83AD66F-808C-4C55-B5C4-996A2A109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016" y="2686879"/>
                <a:ext cx="1036438" cy="363369"/>
              </a:xfrm>
              <a:prstGeom prst="rect">
                <a:avLst/>
              </a:prstGeom>
              <a:blipFill>
                <a:blip r:embed="rId8"/>
                <a:stretch>
                  <a:fillRect r="-5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9ACC96C6-83BD-4F30-9AF4-E5595094CD1A}"/>
                  </a:ext>
                </a:extLst>
              </p:cNvPr>
              <p:cNvSpPr txBox="1"/>
              <p:nvPr/>
            </p:nvSpPr>
            <p:spPr>
              <a:xfrm>
                <a:off x="3347864" y="2791060"/>
                <a:ext cx="544508" cy="280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9ACC96C6-83BD-4F30-9AF4-E5595094C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791060"/>
                <a:ext cx="544508" cy="280461"/>
              </a:xfrm>
              <a:prstGeom prst="rect">
                <a:avLst/>
              </a:prstGeom>
              <a:blipFill>
                <a:blip r:embed="rId9"/>
                <a:stretch>
                  <a:fillRect l="-6667" b="-152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7B722E44-9EE2-4CF5-A09B-4F85640DED60}"/>
                  </a:ext>
                </a:extLst>
              </p:cNvPr>
              <p:cNvSpPr txBox="1"/>
              <p:nvPr/>
            </p:nvSpPr>
            <p:spPr>
              <a:xfrm>
                <a:off x="5038501" y="3067473"/>
                <a:ext cx="309252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7B722E44-9EE2-4CF5-A09B-4F85640D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01" y="3067473"/>
                <a:ext cx="309252" cy="224357"/>
              </a:xfrm>
              <a:prstGeom prst="rect">
                <a:avLst/>
              </a:prstGeom>
              <a:blipFill>
                <a:blip r:embed="rId10"/>
                <a:stretch>
                  <a:fillRect l="-8000" t="-2703" r="-10000" b="-27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5121A04E-81ED-4140-B65F-4DDDD8E89C7B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4244560" y="2385710"/>
            <a:ext cx="82295" cy="150558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2FFC9DB8-7F50-4011-82D3-8800DEB02064}"/>
              </a:ext>
            </a:extLst>
          </p:cNvPr>
          <p:cNvCxnSpPr>
            <a:cxnSpLocks/>
          </p:cNvCxnSpPr>
          <p:nvPr/>
        </p:nvCxnSpPr>
        <p:spPr>
          <a:xfrm>
            <a:off x="4632073" y="3038742"/>
            <a:ext cx="0" cy="14090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m 29">
            <a:extLst>
              <a:ext uri="{FF2B5EF4-FFF2-40B4-BE49-F238E27FC236}">
                <a16:creationId xmlns:a16="http://schemas.microsoft.com/office/drawing/2014/main" id="{8C56D3E6-EFF8-4609-A2B8-8797E8DEBA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3544" y="1187418"/>
            <a:ext cx="229591" cy="288032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CB0DF278-9C2A-4B6D-A5D8-1DEDA90412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4340" y="1206882"/>
            <a:ext cx="276983" cy="268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7213D020-90C9-4678-9D2A-1A7815448C1C}"/>
                  </a:ext>
                </a:extLst>
              </p:cNvPr>
              <p:cNvSpPr/>
              <p:nvPr/>
            </p:nvSpPr>
            <p:spPr>
              <a:xfrm>
                <a:off x="7068731" y="1362508"/>
                <a:ext cx="477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7213D020-90C9-4678-9D2A-1A7815448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731" y="1362508"/>
                <a:ext cx="477438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04208781-44CC-4469-99C7-958B27DBA55F}"/>
                  </a:ext>
                </a:extLst>
              </p:cNvPr>
              <p:cNvSpPr/>
              <p:nvPr/>
            </p:nvSpPr>
            <p:spPr>
              <a:xfrm>
                <a:off x="7714112" y="1375876"/>
                <a:ext cx="482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04208781-44CC-4469-99C7-958B27DBA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112" y="1375876"/>
                <a:ext cx="482761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B6EC685B-55CB-477A-B13E-EE463C6A7585}"/>
                  </a:ext>
                </a:extLst>
              </p:cNvPr>
              <p:cNvSpPr txBox="1"/>
              <p:nvPr/>
            </p:nvSpPr>
            <p:spPr>
              <a:xfrm>
                <a:off x="5620078" y="2715766"/>
                <a:ext cx="2332754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𝑐𝑙𝑢𝑠𝑡𝑒𝑟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3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𝑚𝑎𝑖𝑠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B6EC685B-55CB-477A-B13E-EE463C6A7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078" y="2715766"/>
                <a:ext cx="2332754" cy="224357"/>
              </a:xfrm>
              <a:prstGeom prst="rect">
                <a:avLst/>
              </a:prstGeom>
              <a:blipFill>
                <a:blip r:embed="rId15"/>
                <a:stretch>
                  <a:fillRect l="-1044" t="-2703" r="-522" b="-108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97413BC3-643B-45E2-ABAD-38DDDCDE1A2E}"/>
                  </a:ext>
                </a:extLst>
              </p:cNvPr>
              <p:cNvSpPr txBox="1"/>
              <p:nvPr/>
            </p:nvSpPr>
            <p:spPr>
              <a:xfrm>
                <a:off x="5611678" y="2953832"/>
                <a:ext cx="2011769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𝑝𝑟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𝑥𝑖𝑚𝑜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𝑒𝑥𝑒𝑚𝑝𝑙𝑜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97413BC3-643B-45E2-ABAD-38DDDCDE1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678" y="2953832"/>
                <a:ext cx="2011769" cy="224357"/>
              </a:xfrm>
              <a:prstGeom prst="rect">
                <a:avLst/>
              </a:prstGeom>
              <a:blipFill>
                <a:blip r:embed="rId16"/>
                <a:stretch>
                  <a:fillRect l="-2424" t="-5556" r="-909" b="-36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tângulo 40">
            <a:extLst>
              <a:ext uri="{FF2B5EF4-FFF2-40B4-BE49-F238E27FC236}">
                <a16:creationId xmlns:a16="http://schemas.microsoft.com/office/drawing/2014/main" id="{D4F2C865-661D-4F58-9B9B-085FCE761925}"/>
              </a:ext>
            </a:extLst>
          </p:cNvPr>
          <p:cNvSpPr/>
          <p:nvPr/>
        </p:nvSpPr>
        <p:spPr>
          <a:xfrm>
            <a:off x="683568" y="4471059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AA1C4D5E-34C1-48CC-8650-4DAFA0BE69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1720" y="1651864"/>
                <a:ext cx="7704856" cy="328764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1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Cluster </a:t>
                </a:r>
                <a:r>
                  <a:rPr lang="pt-BR" altLang="ko-KR" sz="11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assignment</a:t>
                </a:r>
                <a:r>
                  <a:rPr lang="pt-BR" altLang="ko-KR" sz="11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1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step</a:t>
                </a:r>
                <a:r>
                  <a:rPr lang="pt-BR" altLang="ko-KR" sz="11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a:rPr lang="pt-BR" altLang="ko-KR" sz="1100" b="1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𝐦𝐢𝐧</m:t>
                        </m:r>
                      </m:fName>
                      <m:e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𝑱</m:t>
                        </m:r>
                        <m:d>
                          <m:dPr>
                            <m:ctrlP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…</m:t>
                            </m:r>
                          </m:e>
                        </m:d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→</m:t>
                        </m:r>
                        <m:sSup>
                          <m:sSupPr>
                            <m:ctrlP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(</m:t>
                            </m:r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𝟏</m:t>
                            </m:r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pt-BR" altLang="ko-KR" sz="11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sSup>
                          <m:sSupPr>
                            <m:ctrlP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(</m:t>
                            </m:r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𝟐</m:t>
                            </m:r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→</m:t>
                        </m:r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𝒇𝒊𝒙𝒂𝒏𝒅𝒐</m:t>
                        </m:r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…</m:t>
                        </m:r>
                        <m:sSub>
                          <m:sSubPr>
                            <m:ctrlP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𝑲</m:t>
                            </m:r>
                          </m:sub>
                        </m:sSub>
                      </m:e>
                    </m:func>
                  </m:oMath>
                </a14:m>
                <a:endParaRPr lang="en-US" altLang="ko-KR" sz="11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AA1C4D5E-34C1-48CC-8650-4DAFA0BE6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651864"/>
                <a:ext cx="7704856" cy="328764"/>
              </a:xfrm>
              <a:prstGeom prst="rect">
                <a:avLst/>
              </a:prstGeom>
              <a:blipFill>
                <a:blip r:embed="rId17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FB4E067F-21D8-4F2B-8A67-C4C8E0793F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21632" y="4342198"/>
                <a:ext cx="3414464" cy="328764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1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Move </a:t>
                </a:r>
                <a:r>
                  <a:rPr lang="pt-BR" altLang="ko-KR" sz="11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centroid</a:t>
                </a:r>
                <a:r>
                  <a:rPr lang="pt-BR" altLang="ko-KR" sz="11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1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step</a:t>
                </a:r>
                <a:r>
                  <a:rPr lang="pt-BR" altLang="ko-KR" sz="11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a:rPr lang="pt-BR" altLang="ko-KR" sz="1100" b="1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𝐦𝐢𝐧</m:t>
                        </m:r>
                      </m:fName>
                      <m:e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𝑱</m:t>
                        </m:r>
                        <m:d>
                          <m:dPr>
                            <m:ctrlP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…</m:t>
                            </m:r>
                          </m:e>
                        </m:d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→</m:t>
                        </m:r>
                        <m:sSub>
                          <m:sSubPr>
                            <m:ctrlP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altLang="ko-KR" sz="11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𝑲</m:t>
                            </m:r>
                          </m:sub>
                        </m:sSub>
                      </m:e>
                    </m:func>
                  </m:oMath>
                </a14:m>
                <a:endParaRPr lang="en-US" altLang="ko-KR" sz="11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FB4E067F-21D8-4F2B-8A67-C4C8E0793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632" y="4342198"/>
                <a:ext cx="3414464" cy="328764"/>
              </a:xfrm>
              <a:prstGeom prst="rect">
                <a:avLst/>
              </a:prstGeom>
              <a:blipFill>
                <a:blip r:embed="rId18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642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Dimensionalidade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FF82F61-3268-4CE8-981D-D703FE1774A2}"/>
              </a:ext>
            </a:extLst>
          </p:cNvPr>
          <p:cNvSpPr txBox="1">
            <a:spLocks/>
          </p:cNvSpPr>
          <p:nvPr/>
        </p:nvSpPr>
        <p:spPr>
          <a:xfrm>
            <a:off x="5220072" y="1491630"/>
            <a:ext cx="3796063" cy="93610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Proposta</a:t>
            </a:r>
            <a:r>
              <a:rPr lang="en-US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algn="l"/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Poderíamos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ter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apenas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único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representando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estas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duas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features?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348B02-DA4B-4EFF-AE8F-56040F69FB6E}"/>
              </a:ext>
            </a:extLst>
          </p:cNvPr>
          <p:cNvSpPr txBox="1">
            <a:spLocks/>
          </p:cNvSpPr>
          <p:nvPr/>
        </p:nvSpPr>
        <p:spPr>
          <a:xfrm>
            <a:off x="5261952" y="2463738"/>
            <a:ext cx="3796063" cy="93610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 err="1">
                <a:latin typeface="Segoe UI" panose="020B0502040204020203" pitchFamily="34" charset="0"/>
                <a:cs typeface="Segoe UI" panose="020B0502040204020203" pitchFamily="34" charset="0"/>
              </a:rPr>
              <a:t>Ação</a:t>
            </a:r>
            <a:r>
              <a:rPr lang="en-US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algn="l"/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Reduzir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dimensão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de 2D para 1D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C7E10D6-27B7-4A92-8EC1-5C53C5097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125915"/>
            <a:ext cx="3824740" cy="3174028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40DE358-E7D3-41DE-B43D-98D754FDB3CB}"/>
              </a:ext>
            </a:extLst>
          </p:cNvPr>
          <p:cNvCxnSpPr/>
          <p:nvPr/>
        </p:nvCxnSpPr>
        <p:spPr>
          <a:xfrm flipV="1">
            <a:off x="1691680" y="1257604"/>
            <a:ext cx="2736304" cy="23942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E0580D3C-4DA1-4EBF-93CE-F24A23B72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692" y="4259121"/>
            <a:ext cx="3486640" cy="688893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38F231B-66EF-4B87-87FC-09919BC7955D}"/>
              </a:ext>
            </a:extLst>
          </p:cNvPr>
          <p:cNvSpPr txBox="1">
            <a:spLocks/>
          </p:cNvSpPr>
          <p:nvPr/>
        </p:nvSpPr>
        <p:spPr>
          <a:xfrm>
            <a:off x="5261951" y="2139702"/>
            <a:ext cx="3796063" cy="93610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Como </a:t>
            </a:r>
            <a:r>
              <a:rPr lang="en-US" altLang="ko-KR" b="1" dirty="0" err="1">
                <a:latin typeface="Segoe UI" panose="020B0502040204020203" pitchFamily="34" charset="0"/>
                <a:cs typeface="Segoe UI" panose="020B0502040204020203" pitchFamily="34" charset="0"/>
              </a:rPr>
              <a:t>fazer</a:t>
            </a:r>
            <a:r>
              <a:rPr lang="en-US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algn="l"/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Projeção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dos dados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reta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BB7E701-78AB-4E75-8207-A8093D1EB2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1951" y="3147814"/>
                <a:ext cx="3796063" cy="936104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Resultado:</a:t>
                </a:r>
              </a:p>
              <a:p>
                <a:pPr algn="l"/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Único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número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(feature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responsável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por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descrever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os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dados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em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1D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BB7E701-78AB-4E75-8207-A8093D1EB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951" y="3147814"/>
                <a:ext cx="3796063" cy="936104"/>
              </a:xfrm>
              <a:prstGeom prst="rect">
                <a:avLst/>
              </a:prstGeom>
              <a:blipFill>
                <a:blip r:embed="rId5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732A14A2-1A88-4E62-8CFD-A1E2B0514ADE}"/>
                  </a:ext>
                </a:extLst>
              </p:cNvPr>
              <p:cNvSpPr txBox="1"/>
              <p:nvPr/>
            </p:nvSpPr>
            <p:spPr>
              <a:xfrm>
                <a:off x="5580112" y="2571750"/>
                <a:ext cx="2102307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732A14A2-1A88-4E62-8CFD-A1E2B0514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2571750"/>
                <a:ext cx="2102307" cy="295594"/>
              </a:xfrm>
              <a:prstGeom prst="rect">
                <a:avLst/>
              </a:prstGeom>
              <a:blipFill>
                <a:blip r:embed="rId6"/>
                <a:stretch>
                  <a:fillRect l="-870" t="-2083" r="-1739" b="-104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4E94E2A6-EC2D-4C3F-83C7-C30399CB936C}"/>
                  </a:ext>
                </a:extLst>
              </p:cNvPr>
              <p:cNvSpPr txBox="1"/>
              <p:nvPr/>
            </p:nvSpPr>
            <p:spPr>
              <a:xfrm>
                <a:off x="5575900" y="2960232"/>
                <a:ext cx="2102307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4E94E2A6-EC2D-4C3F-83C7-C30399CB9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900" y="2960232"/>
                <a:ext cx="2102307" cy="295594"/>
              </a:xfrm>
              <a:prstGeom prst="rect">
                <a:avLst/>
              </a:prstGeom>
              <a:blipFill>
                <a:blip r:embed="rId7"/>
                <a:stretch>
                  <a:fillRect l="-870" t="-2083" r="-1449" b="-104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F3DA386D-0213-4311-AB75-A6F102995843}"/>
                  </a:ext>
                </a:extLst>
              </p:cNvPr>
              <p:cNvSpPr txBox="1"/>
              <p:nvPr/>
            </p:nvSpPr>
            <p:spPr>
              <a:xfrm>
                <a:off x="5580110" y="3544154"/>
                <a:ext cx="2222210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F3DA386D-0213-4311-AB75-A6F102995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0" y="3544154"/>
                <a:ext cx="2222210" cy="300660"/>
              </a:xfrm>
              <a:prstGeom prst="rect">
                <a:avLst/>
              </a:prstGeom>
              <a:blipFill>
                <a:blip r:embed="rId8"/>
                <a:stretch>
                  <a:fillRect l="-822" t="-2000" r="-1644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83BED83-BF85-424E-8B0E-DB74DC974E2F}"/>
                  </a:ext>
                </a:extLst>
              </p:cNvPr>
              <p:cNvSpPr txBox="1"/>
              <p:nvPr/>
            </p:nvSpPr>
            <p:spPr>
              <a:xfrm>
                <a:off x="6572593" y="3248560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83BED83-BF85-424E-8B0E-DB74DC97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593" y="3248560"/>
                <a:ext cx="23724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55DE62CB-0AA4-48A1-9E57-3F064FA933E3}"/>
                  </a:ext>
                </a:extLst>
              </p:cNvPr>
              <p:cNvSpPr/>
              <p:nvPr/>
            </p:nvSpPr>
            <p:spPr>
              <a:xfrm>
                <a:off x="1547664" y="2741385"/>
                <a:ext cx="63325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55DE62CB-0AA4-48A1-9E57-3F064FA93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741385"/>
                <a:ext cx="633250" cy="380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49113BEA-D411-447C-ADE3-80845B31987D}"/>
                  </a:ext>
                </a:extLst>
              </p:cNvPr>
              <p:cNvSpPr/>
              <p:nvPr/>
            </p:nvSpPr>
            <p:spPr>
              <a:xfrm>
                <a:off x="2399942" y="3176034"/>
                <a:ext cx="63325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49113BEA-D411-447C-ADE3-80845B319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942" y="3176034"/>
                <a:ext cx="633250" cy="380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543F56EE-A13D-4D93-AC22-9A85ABFF8F57}"/>
                  </a:ext>
                </a:extLst>
              </p:cNvPr>
              <p:cNvSpPr/>
              <p:nvPr/>
            </p:nvSpPr>
            <p:spPr>
              <a:xfrm>
                <a:off x="1149817" y="3994963"/>
                <a:ext cx="620683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543F56EE-A13D-4D93-AC22-9A85ABFF8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817" y="3994963"/>
                <a:ext cx="620683" cy="380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40DF3762-D752-4735-B0F5-131730E397E7}"/>
                  </a:ext>
                </a:extLst>
              </p:cNvPr>
              <p:cNvSpPr/>
              <p:nvPr/>
            </p:nvSpPr>
            <p:spPr>
              <a:xfrm>
                <a:off x="1939550" y="3917873"/>
                <a:ext cx="620683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40DF3762-D752-4735-B0F5-131730E39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550" y="3917873"/>
                <a:ext cx="620683" cy="3808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0D92C3B4-A706-48FC-9DE9-D569AF27D3AE}"/>
              </a:ext>
            </a:extLst>
          </p:cNvPr>
          <p:cNvCxnSpPr>
            <a:cxnSpLocks/>
          </p:cNvCxnSpPr>
          <p:nvPr/>
        </p:nvCxnSpPr>
        <p:spPr>
          <a:xfrm>
            <a:off x="1765540" y="3075806"/>
            <a:ext cx="0" cy="252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350075A9-FC6B-4D8C-A5DC-6C161F8A0C60}"/>
              </a:ext>
            </a:extLst>
          </p:cNvPr>
          <p:cNvCxnSpPr>
            <a:cxnSpLocks/>
          </p:cNvCxnSpPr>
          <p:nvPr/>
        </p:nvCxnSpPr>
        <p:spPr>
          <a:xfrm flipH="1">
            <a:off x="2249891" y="3399842"/>
            <a:ext cx="233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5FA1D38C-B9F9-4E6B-972A-DFDCE6F51C3B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1460159" y="4375773"/>
            <a:ext cx="190034" cy="55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BB63991E-AC8A-49DF-836A-35D5D931F4AF}"/>
              </a:ext>
            </a:extLst>
          </p:cNvPr>
          <p:cNvCxnSpPr>
            <a:cxnSpLocks/>
          </p:cNvCxnSpPr>
          <p:nvPr/>
        </p:nvCxnSpPr>
        <p:spPr>
          <a:xfrm flipV="1">
            <a:off x="2148830" y="4256075"/>
            <a:ext cx="32084" cy="18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26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7284E-6 L 3.88889E-6 -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58025E-6 L 0.00052 -0.3709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8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  <p:bldP spid="13" grpId="0"/>
      <p:bldP spid="13" grpId="1"/>
      <p:bldP spid="16" grpId="0"/>
      <p:bldP spid="16" grpId="1"/>
      <p:bldP spid="8" grpId="0"/>
      <p:bldP spid="17" grpId="0"/>
      <p:bldP spid="18" grpId="0"/>
      <p:bldP spid="19" grpId="0"/>
      <p:bldP spid="9" grpId="0"/>
      <p:bldP spid="20" grpId="0"/>
      <p:bldP spid="21" grpId="0"/>
      <p:bldP spid="2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Relembrando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Procedimento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2945E513-BDC5-4AAF-9883-82357D09AF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812" y="1003608"/>
                <a:ext cx="7704856" cy="66563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1)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Inicializar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randomicamente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centroides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de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…, </m:t>
                    </m:r>
                    <m:sSub>
                      <m:sSubPr>
                        <m:ctrlP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b>
                    </m:sSub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∈</m:t>
                    </m:r>
                    <m:sSup>
                      <m:sSupPr>
                        <m:ctrlP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e>
                      <m:sup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2945E513-BDC5-4AAF-9883-82357D09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12" y="1003608"/>
                <a:ext cx="7704856" cy="665636"/>
              </a:xfrm>
              <a:prstGeom prst="rect">
                <a:avLst/>
              </a:prstGeom>
              <a:blipFill>
                <a:blip r:embed="rId3"/>
                <a:stretch>
                  <a:fillRect l="-3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85F8763-6A8F-4FB8-8524-344B1C741DBD}"/>
              </a:ext>
            </a:extLst>
          </p:cNvPr>
          <p:cNvSpPr txBox="1">
            <a:spLocks/>
          </p:cNvSpPr>
          <p:nvPr/>
        </p:nvSpPr>
        <p:spPr>
          <a:xfrm>
            <a:off x="452129" y="1491513"/>
            <a:ext cx="7704856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2)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Repetir {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6D241B3A-4274-4EF5-9F3D-E049F0A9490D}"/>
                  </a:ext>
                </a:extLst>
              </p:cNvPr>
              <p:cNvSpPr/>
              <p:nvPr/>
            </p:nvSpPr>
            <p:spPr>
              <a:xfrm>
                <a:off x="1041925" y="1995569"/>
                <a:ext cx="16952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𝑓𝑜𝑟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=1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𝑡𝑜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𝑚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6D241B3A-4274-4EF5-9F3D-E049F0A94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25" y="1995569"/>
                <a:ext cx="1695272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9ACC0105-3FDE-47C8-8647-B2AE4C2BEAD8}"/>
                  </a:ext>
                </a:extLst>
              </p:cNvPr>
              <p:cNvSpPr/>
              <p:nvPr/>
            </p:nvSpPr>
            <p:spPr>
              <a:xfrm>
                <a:off x="1475656" y="2283718"/>
                <a:ext cx="7123810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pt-BR" altLang="ko-KR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pt-BR" altLang="ko-KR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≔</m:t>
                    </m:r>
                  </m:oMath>
                </a14:m>
                <a:r>
                  <a:rPr lang="pt-BR" dirty="0"/>
                  <a:t>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índice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(de 1 a K) do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centroide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de cluster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mais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próximo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pt-BR" altLang="ko-KR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pt-BR" altLang="ko-KR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9ACC0105-3FDE-47C8-8647-B2AE4C2BE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283718"/>
                <a:ext cx="7123810" cy="387927"/>
              </a:xfrm>
              <a:prstGeom prst="rect">
                <a:avLst/>
              </a:prstGeom>
              <a:blipFill>
                <a:blip r:embed="rId5"/>
                <a:stretch>
                  <a:fillRect t="-3175" b="-269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A74D3CE8-C827-4A85-89F8-22A86A996BFA}"/>
                  </a:ext>
                </a:extLst>
              </p:cNvPr>
              <p:cNvSpPr/>
              <p:nvPr/>
            </p:nvSpPr>
            <p:spPr>
              <a:xfrm>
                <a:off x="1030288" y="3417262"/>
                <a:ext cx="17185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𝑓𝑜𝑟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𝑘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=1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𝑡𝑜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A74D3CE8-C827-4A85-89F8-22A86A996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88" y="3417262"/>
                <a:ext cx="1718547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17C8B28-719D-4BBC-A924-32E7495B54A6}"/>
                  </a:ext>
                </a:extLst>
              </p:cNvPr>
              <p:cNvSpPr/>
              <p:nvPr/>
            </p:nvSpPr>
            <p:spPr>
              <a:xfrm>
                <a:off x="1462336" y="3786594"/>
                <a:ext cx="51459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b>
                    </m:sSub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≔</m:t>
                    </m:r>
                  </m:oMath>
                </a14:m>
                <a:r>
                  <a:rPr lang="pt-BR" dirty="0"/>
                  <a:t> 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media de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pontos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assimilados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ao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cluster </a:t>
                </a:r>
                <a14:m>
                  <m:oMath xmlns:m="http://schemas.openxmlformats.org/officeDocument/2006/math">
                    <m:r>
                      <a:rPr lang="pt-BR" altLang="ko-KR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17C8B28-719D-4BBC-A924-32E7495B5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336" y="3786594"/>
                <a:ext cx="5145961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83AD66F-808C-4C55-B5C4-996A2A109768}"/>
                  </a:ext>
                </a:extLst>
              </p:cNvPr>
              <p:cNvSpPr txBox="1"/>
              <p:nvPr/>
            </p:nvSpPr>
            <p:spPr>
              <a:xfrm>
                <a:off x="3874016" y="2686879"/>
                <a:ext cx="1036438" cy="363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83AD66F-808C-4C55-B5C4-996A2A109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016" y="2686879"/>
                <a:ext cx="1036438" cy="363369"/>
              </a:xfrm>
              <a:prstGeom prst="rect">
                <a:avLst/>
              </a:prstGeom>
              <a:blipFill>
                <a:blip r:embed="rId8"/>
                <a:stretch>
                  <a:fillRect r="-5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9ACC96C6-83BD-4F30-9AF4-E5595094CD1A}"/>
                  </a:ext>
                </a:extLst>
              </p:cNvPr>
              <p:cNvSpPr txBox="1"/>
              <p:nvPr/>
            </p:nvSpPr>
            <p:spPr>
              <a:xfrm>
                <a:off x="3347864" y="2791060"/>
                <a:ext cx="544508" cy="280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9ACC96C6-83BD-4F30-9AF4-E5595094C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791060"/>
                <a:ext cx="544508" cy="280461"/>
              </a:xfrm>
              <a:prstGeom prst="rect">
                <a:avLst/>
              </a:prstGeom>
              <a:blipFill>
                <a:blip r:embed="rId9"/>
                <a:stretch>
                  <a:fillRect l="-6667" b="-152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7B722E44-9EE2-4CF5-A09B-4F85640DED60}"/>
                  </a:ext>
                </a:extLst>
              </p:cNvPr>
              <p:cNvSpPr txBox="1"/>
              <p:nvPr/>
            </p:nvSpPr>
            <p:spPr>
              <a:xfrm>
                <a:off x="5038501" y="3067473"/>
                <a:ext cx="309252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7B722E44-9EE2-4CF5-A09B-4F85640D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01" y="3067473"/>
                <a:ext cx="309252" cy="224357"/>
              </a:xfrm>
              <a:prstGeom prst="rect">
                <a:avLst/>
              </a:prstGeom>
              <a:blipFill>
                <a:blip r:embed="rId10"/>
                <a:stretch>
                  <a:fillRect l="-8000" t="-2703" r="-10000" b="-27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5121A04E-81ED-4140-B65F-4DDDD8E89C7B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4244560" y="2385710"/>
            <a:ext cx="82295" cy="150558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2FFC9DB8-7F50-4011-82D3-8800DEB02064}"/>
              </a:ext>
            </a:extLst>
          </p:cNvPr>
          <p:cNvCxnSpPr>
            <a:cxnSpLocks/>
          </p:cNvCxnSpPr>
          <p:nvPr/>
        </p:nvCxnSpPr>
        <p:spPr>
          <a:xfrm>
            <a:off x="4632073" y="3038742"/>
            <a:ext cx="0" cy="14090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m 29">
            <a:extLst>
              <a:ext uri="{FF2B5EF4-FFF2-40B4-BE49-F238E27FC236}">
                <a16:creationId xmlns:a16="http://schemas.microsoft.com/office/drawing/2014/main" id="{8C56D3E6-EFF8-4609-A2B8-8797E8DEBA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3544" y="1187418"/>
            <a:ext cx="229591" cy="288032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CB0DF278-9C2A-4B6D-A5D8-1DEDA90412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4340" y="1206882"/>
            <a:ext cx="276983" cy="268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7213D020-90C9-4678-9D2A-1A7815448C1C}"/>
                  </a:ext>
                </a:extLst>
              </p:cNvPr>
              <p:cNvSpPr/>
              <p:nvPr/>
            </p:nvSpPr>
            <p:spPr>
              <a:xfrm>
                <a:off x="7068731" y="1362508"/>
                <a:ext cx="477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7213D020-90C9-4678-9D2A-1A7815448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731" y="1362508"/>
                <a:ext cx="477438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04208781-44CC-4469-99C7-958B27DBA55F}"/>
                  </a:ext>
                </a:extLst>
              </p:cNvPr>
              <p:cNvSpPr/>
              <p:nvPr/>
            </p:nvSpPr>
            <p:spPr>
              <a:xfrm>
                <a:off x="7714112" y="1375876"/>
                <a:ext cx="482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04208781-44CC-4469-99C7-958B27DBA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112" y="1375876"/>
                <a:ext cx="482761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B6EC685B-55CB-477A-B13E-EE463C6A7585}"/>
                  </a:ext>
                </a:extLst>
              </p:cNvPr>
              <p:cNvSpPr txBox="1"/>
              <p:nvPr/>
            </p:nvSpPr>
            <p:spPr>
              <a:xfrm>
                <a:off x="5620078" y="2715766"/>
                <a:ext cx="2332754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𝑐𝑙𝑢𝑠𝑡𝑒𝑟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3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𝑚𝑎𝑖𝑠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B6EC685B-55CB-477A-B13E-EE463C6A7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078" y="2715766"/>
                <a:ext cx="2332754" cy="224357"/>
              </a:xfrm>
              <a:prstGeom prst="rect">
                <a:avLst/>
              </a:prstGeom>
              <a:blipFill>
                <a:blip r:embed="rId15"/>
                <a:stretch>
                  <a:fillRect l="-1044" t="-2703" r="-522" b="-108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97413BC3-643B-45E2-ABAD-38DDDCDE1A2E}"/>
                  </a:ext>
                </a:extLst>
              </p:cNvPr>
              <p:cNvSpPr txBox="1"/>
              <p:nvPr/>
            </p:nvSpPr>
            <p:spPr>
              <a:xfrm>
                <a:off x="5611678" y="2953832"/>
                <a:ext cx="2011769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𝑝𝑟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𝑥𝑖𝑚𝑜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𝑒𝑥𝑒𝑚𝑝𝑙𝑜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97413BC3-643B-45E2-ABAD-38DDDCDE1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678" y="2953832"/>
                <a:ext cx="2011769" cy="224357"/>
              </a:xfrm>
              <a:prstGeom prst="rect">
                <a:avLst/>
              </a:prstGeom>
              <a:blipFill>
                <a:blip r:embed="rId16"/>
                <a:stretch>
                  <a:fillRect l="-2424" t="-5556" r="-909" b="-36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tângulo 40">
            <a:extLst>
              <a:ext uri="{FF2B5EF4-FFF2-40B4-BE49-F238E27FC236}">
                <a16:creationId xmlns:a16="http://schemas.microsoft.com/office/drawing/2014/main" id="{D4F2C865-661D-4F58-9B9B-085FCE761925}"/>
              </a:ext>
            </a:extLst>
          </p:cNvPr>
          <p:cNvSpPr/>
          <p:nvPr/>
        </p:nvSpPr>
        <p:spPr>
          <a:xfrm>
            <a:off x="683568" y="4471059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AA1C4D5E-34C1-48CC-8650-4DAFA0BE69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1720" y="1651864"/>
                <a:ext cx="7704856" cy="328764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1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Cluster </a:t>
                </a:r>
                <a:r>
                  <a:rPr lang="pt-BR" altLang="ko-KR" sz="11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assignment</a:t>
                </a:r>
                <a:r>
                  <a:rPr lang="pt-BR" altLang="ko-KR" sz="11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1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step</a:t>
                </a:r>
                <a:r>
                  <a:rPr lang="pt-BR" altLang="ko-KR" sz="11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a:rPr lang="pt-BR" altLang="ko-KR" sz="1100" b="1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𝐦𝐢𝐧</m:t>
                        </m:r>
                      </m:fName>
                      <m:e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𝑱</m:t>
                        </m:r>
                        <m:d>
                          <m:dPr>
                            <m:ctrlP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…</m:t>
                            </m:r>
                          </m:e>
                        </m:d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→</m:t>
                        </m:r>
                        <m:sSup>
                          <m:sSupPr>
                            <m:ctrlP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(</m:t>
                            </m:r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𝟏</m:t>
                            </m:r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pt-BR" altLang="ko-KR" sz="11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sSup>
                          <m:sSupPr>
                            <m:ctrlP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(</m:t>
                            </m:r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𝟐</m:t>
                            </m:r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→</m:t>
                        </m:r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𝒇𝒊𝒙𝒂𝒏𝒅𝒐</m:t>
                        </m:r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…</m:t>
                        </m:r>
                        <m:sSub>
                          <m:sSubPr>
                            <m:ctrlP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𝑲</m:t>
                            </m:r>
                          </m:sub>
                        </m:sSub>
                      </m:e>
                    </m:func>
                  </m:oMath>
                </a14:m>
                <a:endParaRPr lang="en-US" altLang="ko-KR" sz="11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AA1C4D5E-34C1-48CC-8650-4DAFA0BE6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651864"/>
                <a:ext cx="7704856" cy="328764"/>
              </a:xfrm>
              <a:prstGeom prst="rect">
                <a:avLst/>
              </a:prstGeom>
              <a:blipFill>
                <a:blip r:embed="rId17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FB4E067F-21D8-4F2B-8A67-C4C8E0793F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1720" y="4167252"/>
                <a:ext cx="3414464" cy="328764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1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Move </a:t>
                </a:r>
                <a:r>
                  <a:rPr lang="pt-BR" altLang="ko-KR" sz="11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centroid</a:t>
                </a:r>
                <a:r>
                  <a:rPr lang="pt-BR" altLang="ko-KR" sz="11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1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step</a:t>
                </a:r>
                <a:r>
                  <a:rPr lang="pt-BR" altLang="ko-KR" sz="11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a:rPr lang="pt-BR" altLang="ko-KR" sz="1100" b="1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𝐦𝐢𝐧</m:t>
                        </m:r>
                      </m:fName>
                      <m:e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𝑱</m:t>
                        </m:r>
                        <m:d>
                          <m:dPr>
                            <m:ctrlP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pt-BR" altLang="ko-KR" sz="11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…</m:t>
                            </m:r>
                          </m:e>
                        </m:d>
                        <m:r>
                          <a:rPr lang="pt-BR" altLang="ko-KR" sz="1100" b="1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→</m:t>
                        </m:r>
                        <m:sSub>
                          <m:sSubPr>
                            <m:ctrlP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altLang="ko-KR" sz="11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pt-BR" altLang="ko-KR" sz="11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𝑲</m:t>
                            </m:r>
                          </m:sub>
                        </m:sSub>
                      </m:e>
                    </m:func>
                  </m:oMath>
                </a14:m>
                <a:endParaRPr lang="en-US" altLang="ko-KR" sz="11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FB4E067F-21D8-4F2B-8A67-C4C8E0793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4167252"/>
                <a:ext cx="3414464" cy="3287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452870B1-D7F3-4161-9A6C-242805624073}"/>
                  </a:ext>
                </a:extLst>
              </p:cNvPr>
              <p:cNvSpPr/>
              <p:nvPr/>
            </p:nvSpPr>
            <p:spPr>
              <a:xfrm>
                <a:off x="1041925" y="2003189"/>
                <a:ext cx="16952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𝑓𝑜𝑟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=1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𝑡𝑜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𝑚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452870B1-D7F3-4161-9A6C-242805624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25" y="2003189"/>
                <a:ext cx="1695272" cy="369332"/>
              </a:xfrm>
              <a:prstGeom prst="rect">
                <a:avLst/>
              </a:prstGeom>
              <a:blipFill>
                <a:blip r:embed="rId1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tângulo 23">
            <a:extLst>
              <a:ext uri="{FF2B5EF4-FFF2-40B4-BE49-F238E27FC236}">
                <a16:creationId xmlns:a16="http://schemas.microsoft.com/office/drawing/2014/main" id="{0F7A79A7-E16A-42BB-95C4-F65DBD399A69}"/>
              </a:ext>
            </a:extLst>
          </p:cNvPr>
          <p:cNvSpPr/>
          <p:nvPr/>
        </p:nvSpPr>
        <p:spPr>
          <a:xfrm>
            <a:off x="683568" y="4478679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5229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Inicializando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Centróides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20462398-88C4-4B35-B11A-CD2C2C1968B0}"/>
                  </a:ext>
                </a:extLst>
              </p:cNvPr>
              <p:cNvSpPr/>
              <p:nvPr/>
            </p:nvSpPr>
            <p:spPr>
              <a:xfrm>
                <a:off x="611560" y="1275606"/>
                <a:ext cx="2951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É necessário possuir </a:t>
                </a:r>
                <a14:m>
                  <m:oMath xmlns:m="http://schemas.openxmlformats.org/officeDocument/2006/math">
                    <m:r>
                      <a:rPr lang="pt-BR" altLang="ko-KR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20462398-88C4-4B35-B11A-CD2C2C196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75606"/>
                <a:ext cx="2951193" cy="369332"/>
              </a:xfrm>
              <a:prstGeom prst="rect">
                <a:avLst/>
              </a:prstGeom>
              <a:blipFill>
                <a:blip r:embed="rId3"/>
                <a:stretch>
                  <a:fillRect l="-1653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tângulo 23">
            <a:extLst>
              <a:ext uri="{FF2B5EF4-FFF2-40B4-BE49-F238E27FC236}">
                <a16:creationId xmlns:a16="http://schemas.microsoft.com/office/drawing/2014/main" id="{84B8724A-4E6E-482D-9E4D-8A99402A483F}"/>
              </a:ext>
            </a:extLst>
          </p:cNvPr>
          <p:cNvSpPr/>
          <p:nvPr/>
        </p:nvSpPr>
        <p:spPr>
          <a:xfrm>
            <a:off x="1187624" y="1633900"/>
            <a:ext cx="7414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Seria estranho possuir uma quantidade de clusters maior do que a quantidade de amostras</a:t>
            </a:r>
            <a:endParaRPr lang="pt-B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4FDF4483-1F9F-473D-9527-4E207A30FB54}"/>
                  </a:ext>
                </a:extLst>
              </p:cNvPr>
              <p:cNvSpPr/>
              <p:nvPr/>
            </p:nvSpPr>
            <p:spPr>
              <a:xfrm>
                <a:off x="611560" y="2202418"/>
                <a:ext cx="38897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Escolher</a:t>
                </a:r>
                <a14:m>
                  <m:oMath xmlns:m="http://schemas.openxmlformats.org/officeDocument/2006/math">
                    <m:r>
                      <a:rPr lang="pt-BR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pt-BR" altLang="ko-KR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exemplos aleatoriamente</a:t>
                </a:r>
              </a:p>
            </p:txBody>
          </p:sp>
        </mc:Choice>
        <mc:Fallback xmlns=""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4FDF4483-1F9F-473D-9527-4E207A30F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202418"/>
                <a:ext cx="3889783" cy="369332"/>
              </a:xfrm>
              <a:prstGeom prst="rect">
                <a:avLst/>
              </a:prstGeom>
              <a:blipFill>
                <a:blip r:embed="rId4"/>
                <a:stretch>
                  <a:fillRect l="-1254" t="-8197" r="-313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0604E6B8-4DB7-4E02-88EF-D2F6AA84936E}"/>
                  </a:ext>
                </a:extLst>
              </p:cNvPr>
              <p:cNvSpPr/>
              <p:nvPr/>
            </p:nvSpPr>
            <p:spPr>
              <a:xfrm>
                <a:off x="605116" y="3131033"/>
                <a:ext cx="7294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Definir os centroides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…, </m:t>
                    </m:r>
                    <m:sSub>
                      <m:sSubPr>
                        <m:ctrlP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na mesma localização dos</a:t>
                </a:r>
                <a14:m>
                  <m:oMath xmlns:m="http://schemas.openxmlformats.org/officeDocument/2006/math">
                    <m:r>
                      <a:rPr lang="pt-BR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pt-BR" altLang="ko-KR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exemplos</a:t>
                </a:r>
              </a:p>
            </p:txBody>
          </p:sp>
        </mc:Choice>
        <mc:Fallback xmlns="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0604E6B8-4DB7-4E02-88EF-D2F6AA849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16" y="3131033"/>
                <a:ext cx="7294176" cy="369332"/>
              </a:xfrm>
              <a:prstGeom prst="rect">
                <a:avLst/>
              </a:prstGeom>
              <a:blipFill>
                <a:blip r:embed="rId5"/>
                <a:stretch>
                  <a:fillRect l="-66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tângulo 39">
            <a:extLst>
              <a:ext uri="{FF2B5EF4-FFF2-40B4-BE49-F238E27FC236}">
                <a16:creationId xmlns:a16="http://schemas.microsoft.com/office/drawing/2014/main" id="{2FA6D9C1-7BCA-43B5-8469-AD31D0A5A92F}"/>
              </a:ext>
            </a:extLst>
          </p:cNvPr>
          <p:cNvSpPr/>
          <p:nvPr/>
        </p:nvSpPr>
        <p:spPr>
          <a:xfrm>
            <a:off x="1187624" y="2542712"/>
            <a:ext cx="31292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Escolher amostras de forma aleatória</a:t>
            </a:r>
            <a:endParaRPr lang="pt-BR" sz="1400" dirty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D54D98D9-D491-469E-BA75-AA918A22814F}"/>
              </a:ext>
            </a:extLst>
          </p:cNvPr>
          <p:cNvSpPr/>
          <p:nvPr/>
        </p:nvSpPr>
        <p:spPr>
          <a:xfrm>
            <a:off x="1173581" y="3471329"/>
            <a:ext cx="6543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Cada centroide será colocado exatamente no mesmo pontos que os K exemplos</a:t>
            </a:r>
            <a:endParaRPr lang="pt-BR" sz="1400" dirty="0"/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F2370621-AFF3-482C-9DE7-63E27BD60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232" y="3830654"/>
            <a:ext cx="229591" cy="288032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28DE7DE9-24C5-40D8-B87C-6356EEF1A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028" y="3850118"/>
            <a:ext cx="276983" cy="268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0C7CEDC4-D8B7-432A-AAE0-FE919D77CEAD}"/>
                  </a:ext>
                </a:extLst>
              </p:cNvPr>
              <p:cNvSpPr/>
              <p:nvPr/>
            </p:nvSpPr>
            <p:spPr>
              <a:xfrm>
                <a:off x="6535419" y="4013948"/>
                <a:ext cx="477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0C7CEDC4-D8B7-432A-AAE0-FE919D77C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419" y="4013948"/>
                <a:ext cx="477438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1BDDACD3-9680-46CC-A949-97C5EC5659B2}"/>
                  </a:ext>
                </a:extLst>
              </p:cNvPr>
              <p:cNvSpPr/>
              <p:nvPr/>
            </p:nvSpPr>
            <p:spPr>
              <a:xfrm>
                <a:off x="7180800" y="4027316"/>
                <a:ext cx="482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1BDDACD3-9680-46CC-A949-97C5EC565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800" y="4027316"/>
                <a:ext cx="48276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28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4" grpId="0"/>
      <p:bldP spid="37" grpId="0"/>
      <p:bldP spid="40" grpId="0"/>
      <p:bldP spid="42" grpId="0"/>
      <p:bldP spid="45" grpId="0"/>
      <p:bldP spid="4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Inicializando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Centróides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20462398-88C4-4B35-B11A-CD2C2C1968B0}"/>
                  </a:ext>
                </a:extLst>
              </p:cNvPr>
              <p:cNvSpPr/>
              <p:nvPr/>
            </p:nvSpPr>
            <p:spPr>
              <a:xfrm>
                <a:off x="611560" y="1275606"/>
                <a:ext cx="2951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É necessário possuir </a:t>
                </a:r>
                <a14:m>
                  <m:oMath xmlns:m="http://schemas.openxmlformats.org/officeDocument/2006/math">
                    <m:r>
                      <a:rPr lang="pt-BR" altLang="ko-KR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20462398-88C4-4B35-B11A-CD2C2C196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75606"/>
                <a:ext cx="2951193" cy="369332"/>
              </a:xfrm>
              <a:prstGeom prst="rect">
                <a:avLst/>
              </a:prstGeom>
              <a:blipFill>
                <a:blip r:embed="rId3"/>
                <a:stretch>
                  <a:fillRect l="-1653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tângulo 23">
            <a:extLst>
              <a:ext uri="{FF2B5EF4-FFF2-40B4-BE49-F238E27FC236}">
                <a16:creationId xmlns:a16="http://schemas.microsoft.com/office/drawing/2014/main" id="{84B8724A-4E6E-482D-9E4D-8A99402A483F}"/>
              </a:ext>
            </a:extLst>
          </p:cNvPr>
          <p:cNvSpPr/>
          <p:nvPr/>
        </p:nvSpPr>
        <p:spPr>
          <a:xfrm>
            <a:off x="1187624" y="1633900"/>
            <a:ext cx="7414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Seria estranho possuir uma quantidade de clusters maior do que a quantidade de amostras</a:t>
            </a:r>
            <a:endParaRPr lang="pt-B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4FDF4483-1F9F-473D-9527-4E207A30FB54}"/>
                  </a:ext>
                </a:extLst>
              </p:cNvPr>
              <p:cNvSpPr/>
              <p:nvPr/>
            </p:nvSpPr>
            <p:spPr>
              <a:xfrm>
                <a:off x="611560" y="2202418"/>
                <a:ext cx="38897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Escolher</a:t>
                </a:r>
                <a14:m>
                  <m:oMath xmlns:m="http://schemas.openxmlformats.org/officeDocument/2006/math">
                    <m:r>
                      <a:rPr lang="pt-BR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pt-BR" altLang="ko-KR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exemplos aleatoriamente</a:t>
                </a:r>
              </a:p>
            </p:txBody>
          </p:sp>
        </mc:Choice>
        <mc:Fallback xmlns=""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4FDF4483-1F9F-473D-9527-4E207A30F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202418"/>
                <a:ext cx="3889783" cy="369332"/>
              </a:xfrm>
              <a:prstGeom prst="rect">
                <a:avLst/>
              </a:prstGeom>
              <a:blipFill>
                <a:blip r:embed="rId4"/>
                <a:stretch>
                  <a:fillRect l="-1254" t="-8197" r="-313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0604E6B8-4DB7-4E02-88EF-D2F6AA84936E}"/>
                  </a:ext>
                </a:extLst>
              </p:cNvPr>
              <p:cNvSpPr/>
              <p:nvPr/>
            </p:nvSpPr>
            <p:spPr>
              <a:xfrm>
                <a:off x="619159" y="3129527"/>
                <a:ext cx="49040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Definir os centroides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…, </m:t>
                    </m:r>
                    <m:sSub>
                      <m:sSubPr>
                        <m:ctrlP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𝜇</m:t>
                        </m:r>
                      </m:e>
                      <m:sub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nos </a:t>
                </a:r>
                <a14:m>
                  <m:oMath xmlns:m="http://schemas.openxmlformats.org/officeDocument/2006/math">
                    <m:r>
                      <a:rPr lang="pt-BR" altLang="ko-KR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exemplos</a:t>
                </a:r>
              </a:p>
            </p:txBody>
          </p:sp>
        </mc:Choice>
        <mc:Fallback xmlns="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0604E6B8-4DB7-4E02-88EF-D2F6AA849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59" y="3129527"/>
                <a:ext cx="4904099" cy="369332"/>
              </a:xfrm>
              <a:prstGeom prst="rect">
                <a:avLst/>
              </a:prstGeom>
              <a:blipFill>
                <a:blip r:embed="rId5"/>
                <a:stretch>
                  <a:fillRect l="-1119" t="-8197" r="-249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tângulo 39">
            <a:extLst>
              <a:ext uri="{FF2B5EF4-FFF2-40B4-BE49-F238E27FC236}">
                <a16:creationId xmlns:a16="http://schemas.microsoft.com/office/drawing/2014/main" id="{2FA6D9C1-7BCA-43B5-8469-AD31D0A5A92F}"/>
              </a:ext>
            </a:extLst>
          </p:cNvPr>
          <p:cNvSpPr/>
          <p:nvPr/>
        </p:nvSpPr>
        <p:spPr>
          <a:xfrm>
            <a:off x="1187624" y="2542712"/>
            <a:ext cx="31292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Escolher amostras de forma aleatória</a:t>
            </a:r>
            <a:endParaRPr lang="pt-BR" sz="1400" dirty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D54D98D9-D491-469E-BA75-AA918A22814F}"/>
              </a:ext>
            </a:extLst>
          </p:cNvPr>
          <p:cNvSpPr/>
          <p:nvPr/>
        </p:nvSpPr>
        <p:spPr>
          <a:xfrm>
            <a:off x="1187624" y="3469823"/>
            <a:ext cx="37796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Cada centroide será colocado em cada ponto</a:t>
            </a:r>
            <a:endParaRPr lang="pt-BR" sz="1400" dirty="0"/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F2370621-AFF3-482C-9DE7-63E27BD60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232" y="3838858"/>
            <a:ext cx="229591" cy="288032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28DE7DE9-24C5-40D8-B87C-6356EEF1A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028" y="3858322"/>
            <a:ext cx="276983" cy="268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0C7CEDC4-D8B7-432A-AAE0-FE919D77CEAD}"/>
                  </a:ext>
                </a:extLst>
              </p:cNvPr>
              <p:cNvSpPr/>
              <p:nvPr/>
            </p:nvSpPr>
            <p:spPr>
              <a:xfrm>
                <a:off x="6535419" y="4013948"/>
                <a:ext cx="477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0C7CEDC4-D8B7-432A-AAE0-FE919D77C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419" y="4013948"/>
                <a:ext cx="477438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1BDDACD3-9680-46CC-A949-97C5EC5659B2}"/>
                  </a:ext>
                </a:extLst>
              </p:cNvPr>
              <p:cNvSpPr/>
              <p:nvPr/>
            </p:nvSpPr>
            <p:spPr>
              <a:xfrm>
                <a:off x="7180800" y="4027316"/>
                <a:ext cx="482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1BDDACD3-9680-46CC-A949-97C5EC565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800" y="4027316"/>
                <a:ext cx="48276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m 12">
            <a:extLst>
              <a:ext uri="{FF2B5EF4-FFF2-40B4-BE49-F238E27FC236}">
                <a16:creationId xmlns:a16="http://schemas.microsoft.com/office/drawing/2014/main" id="{C31E5D85-980F-490F-9746-1506212377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3714" y="1128815"/>
            <a:ext cx="2358286" cy="1923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4BABAD2-6795-4C15-8A74-CE03FB28DF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3714" y="2877357"/>
            <a:ext cx="2358286" cy="192300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600EDD2-B345-4640-A633-F9011A83D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828" y="1934189"/>
            <a:ext cx="229591" cy="2880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C4F5F2F-9CB2-418A-A6F8-0D2C47F1C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145" y="1328417"/>
            <a:ext cx="276983" cy="26871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B7220D7-9BFA-47EB-9B20-53351371B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828" y="3923950"/>
            <a:ext cx="229591" cy="28803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A8F4314-2BA4-411D-996B-4582B31663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530" y="4056456"/>
            <a:ext cx="276983" cy="268714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619D6FDF-F703-4720-B270-2D972E1D5A94}"/>
              </a:ext>
            </a:extLst>
          </p:cNvPr>
          <p:cNvSpPr/>
          <p:nvPr/>
        </p:nvSpPr>
        <p:spPr>
          <a:xfrm>
            <a:off x="631012" y="3390268"/>
            <a:ext cx="4510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Seria possível inicializar de forma “errada”?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472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-3.88889E-6 -0.1879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1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95062E-6 L 0.00226 -0.178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89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19753E-6 L -0.00121 -0.19692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4" grpId="0"/>
      <p:bldP spid="37" grpId="0"/>
      <p:bldP spid="37" grpId="1"/>
      <p:bldP spid="37" grpId="2"/>
      <p:bldP spid="40" grpId="0"/>
      <p:bldP spid="42" grpId="0"/>
      <p:bldP spid="45" grpId="0"/>
      <p:bldP spid="46" grpId="0"/>
      <p:bldP spid="1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Inicializando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Centróides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F2370621-AFF3-482C-9DE7-63E27BD60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3838858"/>
            <a:ext cx="229591" cy="288032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28DE7DE9-24C5-40D8-B87C-6356EEF1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028" y="3858322"/>
            <a:ext cx="276983" cy="268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0C7CEDC4-D8B7-432A-AAE0-FE919D77CEAD}"/>
                  </a:ext>
                </a:extLst>
              </p:cNvPr>
              <p:cNvSpPr/>
              <p:nvPr/>
            </p:nvSpPr>
            <p:spPr>
              <a:xfrm>
                <a:off x="6535419" y="4013948"/>
                <a:ext cx="477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0C7CEDC4-D8B7-432A-AAE0-FE919D77C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419" y="4013948"/>
                <a:ext cx="477438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1BDDACD3-9680-46CC-A949-97C5EC5659B2}"/>
                  </a:ext>
                </a:extLst>
              </p:cNvPr>
              <p:cNvSpPr/>
              <p:nvPr/>
            </p:nvSpPr>
            <p:spPr>
              <a:xfrm>
                <a:off x="7180800" y="4027316"/>
                <a:ext cx="482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1BDDACD3-9680-46CC-A949-97C5EC565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800" y="4027316"/>
                <a:ext cx="482761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m 12">
            <a:extLst>
              <a:ext uri="{FF2B5EF4-FFF2-40B4-BE49-F238E27FC236}">
                <a16:creationId xmlns:a16="http://schemas.microsoft.com/office/drawing/2014/main" id="{C31E5D85-980F-490F-9746-150621237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3714" y="1128815"/>
            <a:ext cx="2358286" cy="1923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4BABAD2-6795-4C15-8A74-CE03FB28DF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3714" y="2877357"/>
            <a:ext cx="2358286" cy="192300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600EDD2-B345-4640-A633-F9011A83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28" y="1934189"/>
            <a:ext cx="229591" cy="2880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C4F5F2F-9CB2-418A-A6F8-0D2C47F1C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145" y="1328417"/>
            <a:ext cx="276983" cy="26871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B7220D7-9BFA-47EB-9B20-53351371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28" y="3923950"/>
            <a:ext cx="229591" cy="28803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A8F4314-2BA4-411D-996B-4582B3166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530" y="4056456"/>
            <a:ext cx="276983" cy="268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4DEBD393-F98C-4E9A-8F1C-F5C9919B772C}"/>
                  </a:ext>
                </a:extLst>
              </p:cNvPr>
              <p:cNvSpPr/>
              <p:nvPr/>
            </p:nvSpPr>
            <p:spPr>
              <a:xfrm>
                <a:off x="2699792" y="1378467"/>
                <a:ext cx="1130566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4DEBD393-F98C-4E9A-8F1C-F5C9919B7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378467"/>
                <a:ext cx="1130566" cy="380810"/>
              </a:xfrm>
              <a:prstGeom prst="rect">
                <a:avLst/>
              </a:prstGeom>
              <a:blipFill>
                <a:blip r:embed="rId8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tângulo 20">
            <a:extLst>
              <a:ext uri="{FF2B5EF4-FFF2-40B4-BE49-F238E27FC236}">
                <a16:creationId xmlns:a16="http://schemas.microsoft.com/office/drawing/2014/main" id="{9FDCF301-AD1F-4952-925B-F54B943CA41A}"/>
              </a:ext>
            </a:extLst>
          </p:cNvPr>
          <p:cNvSpPr/>
          <p:nvPr/>
        </p:nvSpPr>
        <p:spPr>
          <a:xfrm>
            <a:off x="683568" y="2326806"/>
            <a:ext cx="4717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    Dependendo da inicialização, o algoritmo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K-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Means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pode chegar a diferentes soluções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F76A6D0F-6461-4CE8-BE35-3EAA333E1A60}"/>
                  </a:ext>
                </a:extLst>
              </p:cNvPr>
              <p:cNvSpPr/>
              <p:nvPr/>
            </p:nvSpPr>
            <p:spPr>
              <a:xfrm>
                <a:off x="2699791" y="1734933"/>
                <a:ext cx="1155124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  <m: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F76A6D0F-6461-4CE8-BE35-3EAA333E1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1" y="1734933"/>
                <a:ext cx="1155124" cy="380810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209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Mínimo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Local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0E8CE58-A927-4549-B953-50FCE5D03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9582"/>
            <a:ext cx="3411687" cy="2606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27FB1966-B585-4CA4-87CE-1DFE60CF8850}"/>
                  </a:ext>
                </a:extLst>
              </p:cNvPr>
              <p:cNvSpPr/>
              <p:nvPr/>
            </p:nvSpPr>
            <p:spPr>
              <a:xfrm>
                <a:off x="1844869" y="3572316"/>
                <a:ext cx="9450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=3?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27FB1966-B585-4CA4-87CE-1DFE60CF8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869" y="3572316"/>
                <a:ext cx="9450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96D5870E-C9F2-4804-86E5-9434560DCF9C}"/>
              </a:ext>
            </a:extLst>
          </p:cNvPr>
          <p:cNvSpPr/>
          <p:nvPr/>
        </p:nvSpPr>
        <p:spPr>
          <a:xfrm>
            <a:off x="997977" y="2324408"/>
            <a:ext cx="1035778" cy="963627"/>
          </a:xfrm>
          <a:custGeom>
            <a:avLst/>
            <a:gdLst>
              <a:gd name="connsiteX0" fmla="*/ 35369 w 1035778"/>
              <a:gd name="connsiteY0" fmla="*/ 344451 h 963627"/>
              <a:gd name="connsiteX1" fmla="*/ 94843 w 1035778"/>
              <a:gd name="connsiteY1" fmla="*/ 166031 h 963627"/>
              <a:gd name="connsiteX2" fmla="*/ 399643 w 1035778"/>
              <a:gd name="connsiteY2" fmla="*/ 17348 h 963627"/>
              <a:gd name="connsiteX3" fmla="*/ 778784 w 1035778"/>
              <a:gd name="connsiteY3" fmla="*/ 39651 h 963627"/>
              <a:gd name="connsiteX4" fmla="*/ 1009243 w 1035778"/>
              <a:gd name="connsiteY4" fmla="*/ 344451 h 963627"/>
              <a:gd name="connsiteX5" fmla="*/ 1009243 w 1035778"/>
              <a:gd name="connsiteY5" fmla="*/ 641816 h 963627"/>
              <a:gd name="connsiteX6" fmla="*/ 815955 w 1035778"/>
              <a:gd name="connsiteY6" fmla="*/ 887143 h 963627"/>
              <a:gd name="connsiteX7" fmla="*/ 429379 w 1035778"/>
              <a:gd name="connsiteY7" fmla="*/ 961485 h 963627"/>
              <a:gd name="connsiteX8" fmla="*/ 169184 w 1035778"/>
              <a:gd name="connsiteY8" fmla="*/ 931748 h 963627"/>
              <a:gd name="connsiteX9" fmla="*/ 13067 w 1035778"/>
              <a:gd name="connsiteY9" fmla="*/ 812802 h 963627"/>
              <a:gd name="connsiteX10" fmla="*/ 13067 w 1035778"/>
              <a:gd name="connsiteY10" fmla="*/ 426226 h 963627"/>
              <a:gd name="connsiteX11" fmla="*/ 35369 w 1035778"/>
              <a:gd name="connsiteY11" fmla="*/ 344451 h 96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5778" h="963627">
                <a:moveTo>
                  <a:pt x="35369" y="344451"/>
                </a:moveTo>
                <a:cubicBezTo>
                  <a:pt x="48998" y="301085"/>
                  <a:pt x="34131" y="220548"/>
                  <a:pt x="94843" y="166031"/>
                </a:cubicBezTo>
                <a:cubicBezTo>
                  <a:pt x="155555" y="111514"/>
                  <a:pt x="285653" y="38411"/>
                  <a:pt x="399643" y="17348"/>
                </a:cubicBezTo>
                <a:cubicBezTo>
                  <a:pt x="513633" y="-3715"/>
                  <a:pt x="677184" y="-14866"/>
                  <a:pt x="778784" y="39651"/>
                </a:cubicBezTo>
                <a:cubicBezTo>
                  <a:pt x="880384" y="94168"/>
                  <a:pt x="970833" y="244090"/>
                  <a:pt x="1009243" y="344451"/>
                </a:cubicBezTo>
                <a:cubicBezTo>
                  <a:pt x="1047653" y="444812"/>
                  <a:pt x="1041458" y="551367"/>
                  <a:pt x="1009243" y="641816"/>
                </a:cubicBezTo>
                <a:cubicBezTo>
                  <a:pt x="977028" y="732265"/>
                  <a:pt x="912599" y="833865"/>
                  <a:pt x="815955" y="887143"/>
                </a:cubicBezTo>
                <a:cubicBezTo>
                  <a:pt x="719311" y="940421"/>
                  <a:pt x="537174" y="954051"/>
                  <a:pt x="429379" y="961485"/>
                </a:cubicBezTo>
                <a:cubicBezTo>
                  <a:pt x="321584" y="968919"/>
                  <a:pt x="238569" y="956529"/>
                  <a:pt x="169184" y="931748"/>
                </a:cubicBezTo>
                <a:cubicBezTo>
                  <a:pt x="99799" y="906967"/>
                  <a:pt x="39086" y="897056"/>
                  <a:pt x="13067" y="812802"/>
                </a:cubicBezTo>
                <a:cubicBezTo>
                  <a:pt x="-12952" y="728548"/>
                  <a:pt x="6872" y="499328"/>
                  <a:pt x="13067" y="426226"/>
                </a:cubicBezTo>
                <a:cubicBezTo>
                  <a:pt x="19262" y="353124"/>
                  <a:pt x="21740" y="387817"/>
                  <a:pt x="35369" y="344451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48BA597F-92EC-437D-B8BD-376A20DCA6C3}"/>
              </a:ext>
            </a:extLst>
          </p:cNvPr>
          <p:cNvSpPr/>
          <p:nvPr/>
        </p:nvSpPr>
        <p:spPr>
          <a:xfrm>
            <a:off x="1806317" y="1162890"/>
            <a:ext cx="1409441" cy="1189082"/>
          </a:xfrm>
          <a:custGeom>
            <a:avLst/>
            <a:gdLst>
              <a:gd name="connsiteX0" fmla="*/ 148863 w 1409441"/>
              <a:gd name="connsiteY0" fmla="*/ 383412 h 1189082"/>
              <a:gd name="connsiteX1" fmla="*/ 334717 w 1409441"/>
              <a:gd name="connsiteY1" fmla="*/ 257032 h 1189082"/>
              <a:gd name="connsiteX2" fmla="*/ 654385 w 1409441"/>
              <a:gd name="connsiteY2" fmla="*/ 56310 h 1189082"/>
              <a:gd name="connsiteX3" fmla="*/ 1063263 w 1409441"/>
              <a:gd name="connsiteY3" fmla="*/ 19139 h 1189082"/>
              <a:gd name="connsiteX4" fmla="*/ 1360629 w 1409441"/>
              <a:gd name="connsiteY4" fmla="*/ 323939 h 1189082"/>
              <a:gd name="connsiteX5" fmla="*/ 1375498 w 1409441"/>
              <a:gd name="connsiteY5" fmla="*/ 725383 h 1189082"/>
              <a:gd name="connsiteX6" fmla="*/ 1026093 w 1409441"/>
              <a:gd name="connsiteY6" fmla="*/ 1119393 h 1189082"/>
              <a:gd name="connsiteX7" fmla="*/ 572610 w 1409441"/>
              <a:gd name="connsiteY7" fmla="*/ 1178866 h 1189082"/>
              <a:gd name="connsiteX8" fmla="*/ 156298 w 1409441"/>
              <a:gd name="connsiteY8" fmla="*/ 1000447 h 1189082"/>
              <a:gd name="connsiteX9" fmla="*/ 181 w 1409441"/>
              <a:gd name="connsiteY9" fmla="*/ 613871 h 1189082"/>
              <a:gd name="connsiteX10" fmla="*/ 148863 w 1409441"/>
              <a:gd name="connsiteY10" fmla="*/ 383412 h 118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09441" h="1189082">
                <a:moveTo>
                  <a:pt x="148863" y="383412"/>
                </a:moveTo>
                <a:cubicBezTo>
                  <a:pt x="204619" y="323939"/>
                  <a:pt x="250463" y="311549"/>
                  <a:pt x="334717" y="257032"/>
                </a:cubicBezTo>
                <a:cubicBezTo>
                  <a:pt x="418971" y="202515"/>
                  <a:pt x="532961" y="95959"/>
                  <a:pt x="654385" y="56310"/>
                </a:cubicBezTo>
                <a:cubicBezTo>
                  <a:pt x="775809" y="16661"/>
                  <a:pt x="945556" y="-25466"/>
                  <a:pt x="1063263" y="19139"/>
                </a:cubicBezTo>
                <a:cubicBezTo>
                  <a:pt x="1180970" y="63744"/>
                  <a:pt x="1308590" y="206232"/>
                  <a:pt x="1360629" y="323939"/>
                </a:cubicBezTo>
                <a:cubicBezTo>
                  <a:pt x="1412668" y="441646"/>
                  <a:pt x="1431254" y="592807"/>
                  <a:pt x="1375498" y="725383"/>
                </a:cubicBezTo>
                <a:cubicBezTo>
                  <a:pt x="1319742" y="857959"/>
                  <a:pt x="1159908" y="1043813"/>
                  <a:pt x="1026093" y="1119393"/>
                </a:cubicBezTo>
                <a:cubicBezTo>
                  <a:pt x="892278" y="1194973"/>
                  <a:pt x="717576" y="1198690"/>
                  <a:pt x="572610" y="1178866"/>
                </a:cubicBezTo>
                <a:cubicBezTo>
                  <a:pt x="427644" y="1159042"/>
                  <a:pt x="251703" y="1094613"/>
                  <a:pt x="156298" y="1000447"/>
                </a:cubicBezTo>
                <a:cubicBezTo>
                  <a:pt x="60893" y="906281"/>
                  <a:pt x="5137" y="714232"/>
                  <a:pt x="181" y="613871"/>
                </a:cubicBezTo>
                <a:cubicBezTo>
                  <a:pt x="-4775" y="513510"/>
                  <a:pt x="93107" y="442885"/>
                  <a:pt x="148863" y="383412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906FA087-A454-4D23-B93E-8A182995C599}"/>
              </a:ext>
            </a:extLst>
          </p:cNvPr>
          <p:cNvSpPr/>
          <p:nvPr/>
        </p:nvSpPr>
        <p:spPr>
          <a:xfrm>
            <a:off x="2448922" y="2533173"/>
            <a:ext cx="1001120" cy="797400"/>
          </a:xfrm>
          <a:custGeom>
            <a:avLst/>
            <a:gdLst>
              <a:gd name="connsiteX0" fmla="*/ 71254 w 1001120"/>
              <a:gd name="connsiteY0" fmla="*/ 143120 h 797400"/>
              <a:gd name="connsiteX1" fmla="*/ 227371 w 1001120"/>
              <a:gd name="connsiteY1" fmla="*/ 16739 h 797400"/>
              <a:gd name="connsiteX2" fmla="*/ 606512 w 1001120"/>
              <a:gd name="connsiteY2" fmla="*/ 16739 h 797400"/>
              <a:gd name="connsiteX3" fmla="*/ 941049 w 1001120"/>
              <a:gd name="connsiteY3" fmla="*/ 157988 h 797400"/>
              <a:gd name="connsiteX4" fmla="*/ 1000522 w 1001120"/>
              <a:gd name="connsiteY4" fmla="*/ 425617 h 797400"/>
              <a:gd name="connsiteX5" fmla="*/ 933615 w 1001120"/>
              <a:gd name="connsiteY5" fmla="*/ 722983 h 797400"/>
              <a:gd name="connsiteX6" fmla="*/ 636249 w 1001120"/>
              <a:gd name="connsiteY6" fmla="*/ 797325 h 797400"/>
              <a:gd name="connsiteX7" fmla="*/ 227371 w 1001120"/>
              <a:gd name="connsiteY7" fmla="*/ 715549 h 797400"/>
              <a:gd name="connsiteX8" fmla="*/ 19215 w 1001120"/>
              <a:gd name="connsiteY8" fmla="*/ 507393 h 797400"/>
              <a:gd name="connsiteX9" fmla="*/ 11780 w 1001120"/>
              <a:gd name="connsiteY9" fmla="*/ 299237 h 797400"/>
              <a:gd name="connsiteX10" fmla="*/ 71254 w 1001120"/>
              <a:gd name="connsiteY10" fmla="*/ 143120 h 79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120" h="797400">
                <a:moveTo>
                  <a:pt x="71254" y="143120"/>
                </a:moveTo>
                <a:cubicBezTo>
                  <a:pt x="107186" y="96037"/>
                  <a:pt x="138161" y="37802"/>
                  <a:pt x="227371" y="16739"/>
                </a:cubicBezTo>
                <a:cubicBezTo>
                  <a:pt x="316581" y="-4324"/>
                  <a:pt x="487566" y="-6803"/>
                  <a:pt x="606512" y="16739"/>
                </a:cubicBezTo>
                <a:cubicBezTo>
                  <a:pt x="725458" y="40280"/>
                  <a:pt x="875381" y="89842"/>
                  <a:pt x="941049" y="157988"/>
                </a:cubicBezTo>
                <a:cubicBezTo>
                  <a:pt x="1006717" y="226134"/>
                  <a:pt x="1001761" y="331451"/>
                  <a:pt x="1000522" y="425617"/>
                </a:cubicBezTo>
                <a:cubicBezTo>
                  <a:pt x="999283" y="519783"/>
                  <a:pt x="994327" y="661032"/>
                  <a:pt x="933615" y="722983"/>
                </a:cubicBezTo>
                <a:cubicBezTo>
                  <a:pt x="872903" y="784934"/>
                  <a:pt x="753956" y="798564"/>
                  <a:pt x="636249" y="797325"/>
                </a:cubicBezTo>
                <a:cubicBezTo>
                  <a:pt x="518542" y="796086"/>
                  <a:pt x="330210" y="763871"/>
                  <a:pt x="227371" y="715549"/>
                </a:cubicBezTo>
                <a:cubicBezTo>
                  <a:pt x="124532" y="667227"/>
                  <a:pt x="55147" y="576778"/>
                  <a:pt x="19215" y="507393"/>
                </a:cubicBezTo>
                <a:cubicBezTo>
                  <a:pt x="-16717" y="438008"/>
                  <a:pt x="8063" y="353754"/>
                  <a:pt x="11780" y="299237"/>
                </a:cubicBezTo>
                <a:cubicBezTo>
                  <a:pt x="15497" y="244720"/>
                  <a:pt x="35322" y="190203"/>
                  <a:pt x="71254" y="14312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E57290F-E436-4215-9B64-BAD4E8EFD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120" y="627534"/>
            <a:ext cx="2523971" cy="20378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427B8B6-D6BD-45A6-A1DD-CFC946A95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120" y="2910793"/>
            <a:ext cx="2251545" cy="182963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BFF27EA-2239-4BC3-B3D5-8584B8EEA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0232" y="2916133"/>
            <a:ext cx="2236218" cy="1829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AA47B91-0226-419D-98CB-44910718BC6B}"/>
                  </a:ext>
                </a:extLst>
              </p:cNvPr>
              <p:cNvSpPr/>
              <p:nvPr/>
            </p:nvSpPr>
            <p:spPr>
              <a:xfrm>
                <a:off x="611560" y="3993490"/>
                <a:ext cx="2672398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AA47B91-0226-419D-98CB-44910718B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993490"/>
                <a:ext cx="2672398" cy="387927"/>
              </a:xfrm>
              <a:prstGeom prst="rect">
                <a:avLst/>
              </a:prstGeom>
              <a:blipFill>
                <a:blip r:embed="rId8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>
            <a:extLst>
              <a:ext uri="{FF2B5EF4-FFF2-40B4-BE49-F238E27FC236}">
                <a16:creationId xmlns:a16="http://schemas.microsoft.com/office/drawing/2014/main" id="{59560BE1-9CB3-4A96-9A5E-684F8D2DB031}"/>
              </a:ext>
            </a:extLst>
          </p:cNvPr>
          <p:cNvSpPr/>
          <p:nvPr/>
        </p:nvSpPr>
        <p:spPr>
          <a:xfrm>
            <a:off x="1018472" y="4371836"/>
            <a:ext cx="2177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Presa no mínimo local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5924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 animBg="1"/>
      <p:bldP spid="5" grpId="0" animBg="1"/>
      <p:bldP spid="8" grpId="0" animBg="1"/>
      <p:bldP spid="15" grpId="0"/>
      <p:bldP spid="1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Mínimo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Local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A4292BA-AF77-4E78-A774-64B641292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102" y="3533251"/>
            <a:ext cx="229591" cy="2880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CB10505-3C96-4BE3-9348-D178F221B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898" y="3552715"/>
            <a:ext cx="276983" cy="268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6A43D785-9E31-4F88-AA8B-ABC9C30CEFDD}"/>
                  </a:ext>
                </a:extLst>
              </p:cNvPr>
              <p:cNvSpPr/>
              <p:nvPr/>
            </p:nvSpPr>
            <p:spPr>
              <a:xfrm>
                <a:off x="1529289" y="3708341"/>
                <a:ext cx="477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6A43D785-9E31-4F88-AA8B-ABC9C30CE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289" y="3708341"/>
                <a:ext cx="477438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A36EC9B4-D98A-4F78-A88E-FE8D6A77C449}"/>
                  </a:ext>
                </a:extLst>
              </p:cNvPr>
              <p:cNvSpPr/>
              <p:nvPr/>
            </p:nvSpPr>
            <p:spPr>
              <a:xfrm>
                <a:off x="2174670" y="3721709"/>
                <a:ext cx="482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pt-BR" altLang="ko-KR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A36EC9B4-D98A-4F78-A88E-FE8D6A77C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670" y="3721709"/>
                <a:ext cx="482761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magem 19">
            <a:extLst>
              <a:ext uri="{FF2B5EF4-FFF2-40B4-BE49-F238E27FC236}">
                <a16:creationId xmlns:a16="http://schemas.microsoft.com/office/drawing/2014/main" id="{10CFC9A0-6492-4F34-8ED3-F86F56B2A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84" y="2571750"/>
            <a:ext cx="2358286" cy="192300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0D745D8-A104-4B77-ABD3-A35A48AE1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98" y="3618343"/>
            <a:ext cx="229591" cy="288032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4F19B08-FE6F-4279-B441-BCE887D6F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400" y="3750849"/>
            <a:ext cx="276983" cy="26871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512A12B-5F58-4A84-BF4D-082E1F5D5A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5833" y="2571750"/>
            <a:ext cx="2251545" cy="182963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0671928A-308F-4045-8F55-9BCD3237F5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0198" y="2577090"/>
            <a:ext cx="2236218" cy="1829633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C0CF3C72-844E-488B-BE3E-FFEDEE0B8A22}"/>
              </a:ext>
            </a:extLst>
          </p:cNvPr>
          <p:cNvSpPr/>
          <p:nvPr/>
        </p:nvSpPr>
        <p:spPr>
          <a:xfrm>
            <a:off x="1259632" y="1634123"/>
            <a:ext cx="6569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possível evitar o mínimo local com a inicialização randômica?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172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Múltiplas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Inicializações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F0BEE809-6574-4868-B77E-75DB538CA28D}"/>
                  </a:ext>
                </a:extLst>
              </p:cNvPr>
              <p:cNvSpPr/>
              <p:nvPr/>
            </p:nvSpPr>
            <p:spPr>
              <a:xfrm>
                <a:off x="971600" y="1347614"/>
                <a:ext cx="18820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𝑓𝑜𝑟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=1 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𝑡𝑜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100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F0BEE809-6574-4868-B77E-75DB538CA2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347614"/>
                <a:ext cx="1882054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ângulo 14">
            <a:extLst>
              <a:ext uri="{FF2B5EF4-FFF2-40B4-BE49-F238E27FC236}">
                <a16:creationId xmlns:a16="http://schemas.microsoft.com/office/drawing/2014/main" id="{13AE8FBB-2339-4DDD-A996-1700BB9296FF}"/>
              </a:ext>
            </a:extLst>
          </p:cNvPr>
          <p:cNvSpPr/>
          <p:nvPr/>
        </p:nvSpPr>
        <p:spPr>
          <a:xfrm>
            <a:off x="971600" y="3291830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372B2F1-BF0D-4EA4-A19F-1D13E5EFAB3E}"/>
              </a:ext>
            </a:extLst>
          </p:cNvPr>
          <p:cNvSpPr/>
          <p:nvPr/>
        </p:nvSpPr>
        <p:spPr>
          <a:xfrm>
            <a:off x="2726856" y="1347614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E8662730-6D57-4152-8194-93989FFC4416}"/>
              </a:ext>
            </a:extLst>
          </p:cNvPr>
          <p:cNvSpPr/>
          <p:nvPr/>
        </p:nvSpPr>
        <p:spPr>
          <a:xfrm>
            <a:off x="1691680" y="1858927"/>
            <a:ext cx="32848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Inicializar K-</a:t>
            </a:r>
            <a:r>
              <a:rPr lang="pt-B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Means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aleatoriamente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4BEC36B0-4C4B-4B95-A53D-712F43E2029F}"/>
                  </a:ext>
                </a:extLst>
              </p:cNvPr>
              <p:cNvSpPr/>
              <p:nvPr/>
            </p:nvSpPr>
            <p:spPr>
              <a:xfrm>
                <a:off x="1696264" y="2233196"/>
                <a:ext cx="4676408" cy="355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Rodar o algoritmo e coletar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pt-BR" sz="1600" i="1">
                        <a:latin typeface="Cambria Math" panose="02040503050406030204" pitchFamily="18" charset="0"/>
                      </a:rPr>
                      <m:t>,…, </m:t>
                    </m:r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pt-BR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16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pt-BR" sz="1600" dirty="0"/>
              </a:p>
            </p:txBody>
          </p:sp>
        </mc:Choice>
        <mc:Fallback xmlns=""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4BEC36B0-4C4B-4B95-A53D-712F43E20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64" y="2233196"/>
                <a:ext cx="4676408" cy="355225"/>
              </a:xfrm>
              <a:prstGeom prst="rect">
                <a:avLst/>
              </a:prstGeom>
              <a:blipFill>
                <a:blip r:embed="rId4"/>
                <a:stretch>
                  <a:fillRect l="-652" t="-1695" b="-186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5895EBA3-2B33-4953-8A7F-4F175F75353C}"/>
              </a:ext>
            </a:extLst>
          </p:cNvPr>
          <p:cNvSpPr/>
          <p:nvPr/>
        </p:nvSpPr>
        <p:spPr>
          <a:xfrm>
            <a:off x="1700456" y="2626902"/>
            <a:ext cx="4142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Computar a função custo (função distorção)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7861ED18-3080-4E11-9F07-59F09F3AE3D2}"/>
                  </a:ext>
                </a:extLst>
              </p:cNvPr>
              <p:cNvSpPr/>
              <p:nvPr/>
            </p:nvSpPr>
            <p:spPr>
              <a:xfrm>
                <a:off x="3711528" y="2965456"/>
                <a:ext cx="2722092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,…, 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7861ED18-3080-4E11-9F07-59F09F3AE3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528" y="2965456"/>
                <a:ext cx="2722092" cy="387927"/>
              </a:xfrm>
              <a:prstGeom prst="rect">
                <a:avLst/>
              </a:prstGeom>
              <a:blipFill>
                <a:blip r:embed="rId5"/>
                <a:stretch>
                  <a:fillRect l="-448" b="-156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0977DD4B-D8C7-4BD1-BA1F-F813AF1BD0AC}"/>
                  </a:ext>
                </a:extLst>
              </p:cNvPr>
              <p:cNvSpPr/>
              <p:nvPr/>
            </p:nvSpPr>
            <p:spPr>
              <a:xfrm>
                <a:off x="971600" y="3805282"/>
                <a:ext cx="6944017" cy="355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Salvar parâmetros que retornaram o menor custo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pt-BR" sz="1600" i="1">
                        <a:latin typeface="Cambria Math" panose="02040503050406030204" pitchFamily="18" charset="0"/>
                      </a:rPr>
                      <m:t>,…, </m:t>
                    </m:r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pt-BR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16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:endParaRPr lang="pt-BR" sz="1600" dirty="0"/>
              </a:p>
            </p:txBody>
          </p:sp>
        </mc:Choice>
        <mc:Fallback xmlns=""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0977DD4B-D8C7-4BD1-BA1F-F813AF1BD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805282"/>
                <a:ext cx="6944017" cy="355225"/>
              </a:xfrm>
              <a:prstGeom prst="rect">
                <a:avLst/>
              </a:prstGeom>
              <a:blipFill>
                <a:blip r:embed="rId6"/>
                <a:stretch>
                  <a:fillRect l="-439" t="-1724" b="-206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tângulo 31">
            <a:extLst>
              <a:ext uri="{FF2B5EF4-FFF2-40B4-BE49-F238E27FC236}">
                <a16:creationId xmlns:a16="http://schemas.microsoft.com/office/drawing/2014/main" id="{E7381162-A9B6-4826-8966-AF7ACB7ABF80}"/>
              </a:ext>
            </a:extLst>
          </p:cNvPr>
          <p:cNvSpPr/>
          <p:nvPr/>
        </p:nvSpPr>
        <p:spPr>
          <a:xfrm>
            <a:off x="971600" y="4156264"/>
            <a:ext cx="6841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* Esse método é extremamente efetivo quando há um número pequeno de clusters (K entre 2 e 10)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1143698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439504" y="3732917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K-Means:</a:t>
            </a:r>
          </a:p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Ótimo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Clusters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F622992-9B20-477A-9F74-1AEF29A71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44" y="715517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469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Ótimo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1B0B56C-A41F-411F-8E22-0B64FCA82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203598"/>
            <a:ext cx="4500500" cy="348437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E9592595-36A2-410F-9670-AFF5ADD91CCD}"/>
              </a:ext>
            </a:extLst>
          </p:cNvPr>
          <p:cNvSpPr/>
          <p:nvPr/>
        </p:nvSpPr>
        <p:spPr>
          <a:xfrm>
            <a:off x="5220072" y="1347614"/>
            <a:ext cx="2952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É possível definir?</a:t>
            </a:r>
            <a:endParaRPr lang="pt-BR" sz="16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6121E62-8999-4C21-9812-C53A40E3E61D}"/>
              </a:ext>
            </a:extLst>
          </p:cNvPr>
          <p:cNvSpPr/>
          <p:nvPr/>
        </p:nvSpPr>
        <p:spPr>
          <a:xfrm>
            <a:off x="5220072" y="1995686"/>
            <a:ext cx="2952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Existem técnicas para isso...</a:t>
            </a:r>
            <a:endParaRPr lang="pt-BR" sz="1600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597D0F5-A7DB-4907-B0B2-19BEFD42286B}"/>
              </a:ext>
            </a:extLst>
          </p:cNvPr>
          <p:cNvSpPr/>
          <p:nvPr/>
        </p:nvSpPr>
        <p:spPr>
          <a:xfrm>
            <a:off x="5724128" y="2275007"/>
            <a:ext cx="2952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... ou trata-se de uma definição visual?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70167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Valor de K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A7BEAF-15BC-4F2B-B796-65DF5A54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03598"/>
            <a:ext cx="4521857" cy="3468630"/>
          </a:xfrm>
          <a:prstGeom prst="rect">
            <a:avLst/>
          </a:prstGeom>
        </p:spPr>
      </p:pic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BB910E90-2971-49F1-8E1F-DFC40C4D128F}"/>
              </a:ext>
            </a:extLst>
          </p:cNvPr>
          <p:cNvSpPr/>
          <p:nvPr/>
        </p:nvSpPr>
        <p:spPr>
          <a:xfrm>
            <a:off x="5251539" y="2962668"/>
            <a:ext cx="1273229" cy="1099510"/>
          </a:xfrm>
          <a:custGeom>
            <a:avLst/>
            <a:gdLst>
              <a:gd name="connsiteX0" fmla="*/ 21501 w 1273229"/>
              <a:gd name="connsiteY0" fmla="*/ 268212 h 1099510"/>
              <a:gd name="connsiteX1" fmla="*/ 181521 w 1273229"/>
              <a:gd name="connsiteY1" fmla="*/ 100572 h 1099510"/>
              <a:gd name="connsiteX2" fmla="*/ 516801 w 1273229"/>
              <a:gd name="connsiteY2" fmla="*/ 9132 h 1099510"/>
              <a:gd name="connsiteX3" fmla="*/ 859701 w 1273229"/>
              <a:gd name="connsiteY3" fmla="*/ 47232 h 1099510"/>
              <a:gd name="connsiteX4" fmla="*/ 1194981 w 1273229"/>
              <a:gd name="connsiteY4" fmla="*/ 397752 h 1099510"/>
              <a:gd name="connsiteX5" fmla="*/ 1217841 w 1273229"/>
              <a:gd name="connsiteY5" fmla="*/ 893052 h 1099510"/>
              <a:gd name="connsiteX6" fmla="*/ 554901 w 1273229"/>
              <a:gd name="connsiteY6" fmla="*/ 1098792 h 1099510"/>
              <a:gd name="connsiteX7" fmla="*/ 59601 w 1273229"/>
              <a:gd name="connsiteY7" fmla="*/ 832092 h 1099510"/>
              <a:gd name="connsiteX8" fmla="*/ 21501 w 1273229"/>
              <a:gd name="connsiteY8" fmla="*/ 268212 h 1099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3229" h="1099510">
                <a:moveTo>
                  <a:pt x="21501" y="268212"/>
                </a:moveTo>
                <a:cubicBezTo>
                  <a:pt x="41821" y="146292"/>
                  <a:pt x="98971" y="143752"/>
                  <a:pt x="181521" y="100572"/>
                </a:cubicBezTo>
                <a:cubicBezTo>
                  <a:pt x="264071" y="57392"/>
                  <a:pt x="403771" y="18022"/>
                  <a:pt x="516801" y="9132"/>
                </a:cubicBezTo>
                <a:cubicBezTo>
                  <a:pt x="629831" y="242"/>
                  <a:pt x="746671" y="-17538"/>
                  <a:pt x="859701" y="47232"/>
                </a:cubicBezTo>
                <a:cubicBezTo>
                  <a:pt x="972731" y="112002"/>
                  <a:pt x="1135291" y="256782"/>
                  <a:pt x="1194981" y="397752"/>
                </a:cubicBezTo>
                <a:cubicBezTo>
                  <a:pt x="1254671" y="538722"/>
                  <a:pt x="1324521" y="776212"/>
                  <a:pt x="1217841" y="893052"/>
                </a:cubicBezTo>
                <a:cubicBezTo>
                  <a:pt x="1111161" y="1009892"/>
                  <a:pt x="747941" y="1108952"/>
                  <a:pt x="554901" y="1098792"/>
                </a:cubicBezTo>
                <a:cubicBezTo>
                  <a:pt x="361861" y="1088632"/>
                  <a:pt x="147231" y="970522"/>
                  <a:pt x="59601" y="832092"/>
                </a:cubicBezTo>
                <a:cubicBezTo>
                  <a:pt x="-28029" y="693662"/>
                  <a:pt x="1181" y="390132"/>
                  <a:pt x="21501" y="268212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2018D47C-7DE7-4874-BCFA-27E484A51D22}"/>
              </a:ext>
            </a:extLst>
          </p:cNvPr>
          <p:cNvSpPr/>
          <p:nvPr/>
        </p:nvSpPr>
        <p:spPr>
          <a:xfrm>
            <a:off x="5439809" y="1696156"/>
            <a:ext cx="1320531" cy="1142354"/>
          </a:xfrm>
          <a:custGeom>
            <a:avLst/>
            <a:gdLst>
              <a:gd name="connsiteX0" fmla="*/ 23731 w 1320531"/>
              <a:gd name="connsiteY0" fmla="*/ 231704 h 1142354"/>
              <a:gd name="connsiteX1" fmla="*/ 328531 w 1320531"/>
              <a:gd name="connsiteY1" fmla="*/ 56444 h 1142354"/>
              <a:gd name="connsiteX2" fmla="*/ 785731 w 1320531"/>
              <a:gd name="connsiteY2" fmla="*/ 3104 h 1142354"/>
              <a:gd name="connsiteX3" fmla="*/ 1181971 w 1320531"/>
              <a:gd name="connsiteY3" fmla="*/ 132644 h 1142354"/>
              <a:gd name="connsiteX4" fmla="*/ 1319131 w 1320531"/>
              <a:gd name="connsiteY4" fmla="*/ 536504 h 1142354"/>
              <a:gd name="connsiteX5" fmla="*/ 1113391 w 1320531"/>
              <a:gd name="connsiteY5" fmla="*/ 940364 h 1142354"/>
              <a:gd name="connsiteX6" fmla="*/ 633331 w 1320531"/>
              <a:gd name="connsiteY6" fmla="*/ 1115624 h 1142354"/>
              <a:gd name="connsiteX7" fmla="*/ 92311 w 1320531"/>
              <a:gd name="connsiteY7" fmla="*/ 1047044 h 1142354"/>
              <a:gd name="connsiteX8" fmla="*/ 23731 w 1320531"/>
              <a:gd name="connsiteY8" fmla="*/ 231704 h 1142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0531" h="1142354">
                <a:moveTo>
                  <a:pt x="23731" y="231704"/>
                </a:moveTo>
                <a:cubicBezTo>
                  <a:pt x="63101" y="66604"/>
                  <a:pt x="201531" y="94544"/>
                  <a:pt x="328531" y="56444"/>
                </a:cubicBezTo>
                <a:cubicBezTo>
                  <a:pt x="455531" y="18344"/>
                  <a:pt x="643491" y="-9596"/>
                  <a:pt x="785731" y="3104"/>
                </a:cubicBezTo>
                <a:cubicBezTo>
                  <a:pt x="927971" y="15804"/>
                  <a:pt x="1093071" y="43744"/>
                  <a:pt x="1181971" y="132644"/>
                </a:cubicBezTo>
                <a:cubicBezTo>
                  <a:pt x="1270871" y="221544"/>
                  <a:pt x="1330561" y="401884"/>
                  <a:pt x="1319131" y="536504"/>
                </a:cubicBezTo>
                <a:cubicBezTo>
                  <a:pt x="1307701" y="671124"/>
                  <a:pt x="1227691" y="843844"/>
                  <a:pt x="1113391" y="940364"/>
                </a:cubicBezTo>
                <a:cubicBezTo>
                  <a:pt x="999091" y="1036884"/>
                  <a:pt x="803511" y="1097844"/>
                  <a:pt x="633331" y="1115624"/>
                </a:cubicBezTo>
                <a:cubicBezTo>
                  <a:pt x="463151" y="1133404"/>
                  <a:pt x="198991" y="1191824"/>
                  <a:pt x="92311" y="1047044"/>
                </a:cubicBezTo>
                <a:cubicBezTo>
                  <a:pt x="-14369" y="902264"/>
                  <a:pt x="-15639" y="396804"/>
                  <a:pt x="23731" y="231704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1F9C3E0F-6964-4A30-B25B-FCC625FD1699}"/>
              </a:ext>
            </a:extLst>
          </p:cNvPr>
          <p:cNvSpPr/>
          <p:nvPr/>
        </p:nvSpPr>
        <p:spPr>
          <a:xfrm>
            <a:off x="3134579" y="1544603"/>
            <a:ext cx="1242779" cy="1013787"/>
          </a:xfrm>
          <a:custGeom>
            <a:avLst/>
            <a:gdLst>
              <a:gd name="connsiteX0" fmla="*/ 218221 w 1242779"/>
              <a:gd name="connsiteY0" fmla="*/ 63217 h 1013787"/>
              <a:gd name="connsiteX1" fmla="*/ 477301 w 1242779"/>
              <a:gd name="connsiteY1" fmla="*/ 2257 h 1013787"/>
              <a:gd name="connsiteX2" fmla="*/ 1117381 w 1242779"/>
              <a:gd name="connsiteY2" fmla="*/ 147037 h 1013787"/>
              <a:gd name="connsiteX3" fmla="*/ 1231681 w 1242779"/>
              <a:gd name="connsiteY3" fmla="*/ 710917 h 1013787"/>
              <a:gd name="connsiteX4" fmla="*/ 957361 w 1242779"/>
              <a:gd name="connsiteY4" fmla="*/ 1008097 h 1013787"/>
              <a:gd name="connsiteX5" fmla="*/ 423961 w 1242779"/>
              <a:gd name="connsiteY5" fmla="*/ 878557 h 1013787"/>
              <a:gd name="connsiteX6" fmla="*/ 12481 w 1242779"/>
              <a:gd name="connsiteY6" fmla="*/ 543277 h 1013787"/>
              <a:gd name="connsiteX7" fmla="*/ 119161 w 1242779"/>
              <a:gd name="connsiteY7" fmla="*/ 124177 h 1013787"/>
              <a:gd name="connsiteX8" fmla="*/ 218221 w 1242779"/>
              <a:gd name="connsiteY8" fmla="*/ 63217 h 1013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2779" h="1013787">
                <a:moveTo>
                  <a:pt x="218221" y="63217"/>
                </a:moveTo>
                <a:cubicBezTo>
                  <a:pt x="277911" y="42897"/>
                  <a:pt x="327441" y="-11713"/>
                  <a:pt x="477301" y="2257"/>
                </a:cubicBezTo>
                <a:cubicBezTo>
                  <a:pt x="627161" y="16227"/>
                  <a:pt x="991651" y="28927"/>
                  <a:pt x="1117381" y="147037"/>
                </a:cubicBezTo>
                <a:cubicBezTo>
                  <a:pt x="1243111" y="265147"/>
                  <a:pt x="1258351" y="567407"/>
                  <a:pt x="1231681" y="710917"/>
                </a:cubicBezTo>
                <a:cubicBezTo>
                  <a:pt x="1205011" y="854427"/>
                  <a:pt x="1091981" y="980157"/>
                  <a:pt x="957361" y="1008097"/>
                </a:cubicBezTo>
                <a:cubicBezTo>
                  <a:pt x="822741" y="1036037"/>
                  <a:pt x="581441" y="956027"/>
                  <a:pt x="423961" y="878557"/>
                </a:cubicBezTo>
                <a:cubicBezTo>
                  <a:pt x="266481" y="801087"/>
                  <a:pt x="63281" y="669007"/>
                  <a:pt x="12481" y="543277"/>
                </a:cubicBezTo>
                <a:cubicBezTo>
                  <a:pt x="-38319" y="417547"/>
                  <a:pt x="79791" y="202917"/>
                  <a:pt x="119161" y="124177"/>
                </a:cubicBezTo>
                <a:cubicBezTo>
                  <a:pt x="158531" y="45437"/>
                  <a:pt x="158531" y="83537"/>
                  <a:pt x="218221" y="6321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F02443F0-4D49-4435-A534-FB99453A08B3}"/>
              </a:ext>
            </a:extLst>
          </p:cNvPr>
          <p:cNvSpPr/>
          <p:nvPr/>
        </p:nvSpPr>
        <p:spPr>
          <a:xfrm>
            <a:off x="2998925" y="2730107"/>
            <a:ext cx="1250924" cy="1089824"/>
          </a:xfrm>
          <a:custGeom>
            <a:avLst/>
            <a:gdLst>
              <a:gd name="connsiteX0" fmla="*/ 18595 w 1250924"/>
              <a:gd name="connsiteY0" fmla="*/ 698893 h 1089824"/>
              <a:gd name="connsiteX1" fmla="*/ 26215 w 1250924"/>
              <a:gd name="connsiteY1" fmla="*/ 455053 h 1089824"/>
              <a:gd name="connsiteX2" fmla="*/ 186235 w 1250924"/>
              <a:gd name="connsiteY2" fmla="*/ 127393 h 1089824"/>
              <a:gd name="connsiteX3" fmla="*/ 414835 w 1250924"/>
              <a:gd name="connsiteY3" fmla="*/ 28333 h 1089824"/>
              <a:gd name="connsiteX4" fmla="*/ 818695 w 1250924"/>
              <a:gd name="connsiteY4" fmla="*/ 20713 h 1089824"/>
              <a:gd name="connsiteX5" fmla="*/ 1115875 w 1250924"/>
              <a:gd name="connsiteY5" fmla="*/ 279793 h 1089824"/>
              <a:gd name="connsiteX6" fmla="*/ 1237795 w 1250924"/>
              <a:gd name="connsiteY6" fmla="*/ 744613 h 1089824"/>
              <a:gd name="connsiteX7" fmla="*/ 818695 w 1250924"/>
              <a:gd name="connsiteY7" fmla="*/ 1041793 h 1089824"/>
              <a:gd name="connsiteX8" fmla="*/ 209095 w 1250924"/>
              <a:gd name="connsiteY8" fmla="*/ 1057033 h 1089824"/>
              <a:gd name="connsiteX9" fmla="*/ 18595 w 1250924"/>
              <a:gd name="connsiteY9" fmla="*/ 698893 h 108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0924" h="1089824">
                <a:moveTo>
                  <a:pt x="18595" y="698893"/>
                </a:moveTo>
                <a:cubicBezTo>
                  <a:pt x="-11885" y="598563"/>
                  <a:pt x="-1725" y="550303"/>
                  <a:pt x="26215" y="455053"/>
                </a:cubicBezTo>
                <a:cubicBezTo>
                  <a:pt x="54155" y="359803"/>
                  <a:pt x="121465" y="198513"/>
                  <a:pt x="186235" y="127393"/>
                </a:cubicBezTo>
                <a:cubicBezTo>
                  <a:pt x="251005" y="56273"/>
                  <a:pt x="309425" y="46113"/>
                  <a:pt x="414835" y="28333"/>
                </a:cubicBezTo>
                <a:cubicBezTo>
                  <a:pt x="520245" y="10553"/>
                  <a:pt x="701855" y="-21197"/>
                  <a:pt x="818695" y="20713"/>
                </a:cubicBezTo>
                <a:cubicBezTo>
                  <a:pt x="935535" y="62623"/>
                  <a:pt x="1046025" y="159143"/>
                  <a:pt x="1115875" y="279793"/>
                </a:cubicBezTo>
                <a:cubicBezTo>
                  <a:pt x="1185725" y="400443"/>
                  <a:pt x="1287325" y="617613"/>
                  <a:pt x="1237795" y="744613"/>
                </a:cubicBezTo>
                <a:cubicBezTo>
                  <a:pt x="1188265" y="871613"/>
                  <a:pt x="990145" y="989723"/>
                  <a:pt x="818695" y="1041793"/>
                </a:cubicBezTo>
                <a:cubicBezTo>
                  <a:pt x="647245" y="1093863"/>
                  <a:pt x="341175" y="1110373"/>
                  <a:pt x="209095" y="1057033"/>
                </a:cubicBezTo>
                <a:cubicBezTo>
                  <a:pt x="77015" y="1003693"/>
                  <a:pt x="49075" y="799223"/>
                  <a:pt x="18595" y="69889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9C9B0FAE-CC8B-4CD9-AEEC-F4C125210576}"/>
              </a:ext>
            </a:extLst>
          </p:cNvPr>
          <p:cNvSpPr/>
          <p:nvPr/>
        </p:nvSpPr>
        <p:spPr>
          <a:xfrm>
            <a:off x="3024626" y="1626090"/>
            <a:ext cx="1308987" cy="2227250"/>
          </a:xfrm>
          <a:custGeom>
            <a:avLst/>
            <a:gdLst>
              <a:gd name="connsiteX0" fmla="*/ 30994 w 1308987"/>
              <a:gd name="connsiteY0" fmla="*/ 2046750 h 2227250"/>
              <a:gd name="connsiteX1" fmla="*/ 514 w 1308987"/>
              <a:gd name="connsiteY1" fmla="*/ 1498110 h 2227250"/>
              <a:gd name="connsiteX2" fmla="*/ 46234 w 1308987"/>
              <a:gd name="connsiteY2" fmla="*/ 690390 h 2227250"/>
              <a:gd name="connsiteX3" fmla="*/ 290074 w 1308987"/>
              <a:gd name="connsiteY3" fmla="*/ 164610 h 2227250"/>
              <a:gd name="connsiteX4" fmla="*/ 640594 w 1308987"/>
              <a:gd name="connsiteY4" fmla="*/ 12210 h 2227250"/>
              <a:gd name="connsiteX5" fmla="*/ 1036834 w 1308987"/>
              <a:gd name="connsiteY5" fmla="*/ 73170 h 2227250"/>
              <a:gd name="connsiteX6" fmla="*/ 1166374 w 1308987"/>
              <a:gd name="connsiteY6" fmla="*/ 576090 h 2227250"/>
              <a:gd name="connsiteX7" fmla="*/ 1303534 w 1308987"/>
              <a:gd name="connsiteY7" fmla="*/ 1117110 h 2227250"/>
              <a:gd name="connsiteX8" fmla="*/ 1212094 w 1308987"/>
              <a:gd name="connsiteY8" fmla="*/ 1886730 h 2227250"/>
              <a:gd name="connsiteX9" fmla="*/ 610114 w 1308987"/>
              <a:gd name="connsiteY9" fmla="*/ 2191530 h 2227250"/>
              <a:gd name="connsiteX10" fmla="*/ 160534 w 1308987"/>
              <a:gd name="connsiteY10" fmla="*/ 2206770 h 2227250"/>
              <a:gd name="connsiteX11" fmla="*/ 30994 w 1308987"/>
              <a:gd name="connsiteY11" fmla="*/ 2046750 h 222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08987" h="2227250">
                <a:moveTo>
                  <a:pt x="30994" y="2046750"/>
                </a:moveTo>
                <a:cubicBezTo>
                  <a:pt x="4324" y="1928640"/>
                  <a:pt x="-2026" y="1724170"/>
                  <a:pt x="514" y="1498110"/>
                </a:cubicBezTo>
                <a:cubicBezTo>
                  <a:pt x="3054" y="1272050"/>
                  <a:pt x="-2026" y="912640"/>
                  <a:pt x="46234" y="690390"/>
                </a:cubicBezTo>
                <a:cubicBezTo>
                  <a:pt x="94494" y="468140"/>
                  <a:pt x="191014" y="277640"/>
                  <a:pt x="290074" y="164610"/>
                </a:cubicBezTo>
                <a:cubicBezTo>
                  <a:pt x="389134" y="51580"/>
                  <a:pt x="516134" y="27450"/>
                  <a:pt x="640594" y="12210"/>
                </a:cubicBezTo>
                <a:cubicBezTo>
                  <a:pt x="765054" y="-3030"/>
                  <a:pt x="949204" y="-20810"/>
                  <a:pt x="1036834" y="73170"/>
                </a:cubicBezTo>
                <a:cubicBezTo>
                  <a:pt x="1124464" y="167150"/>
                  <a:pt x="1121924" y="402100"/>
                  <a:pt x="1166374" y="576090"/>
                </a:cubicBezTo>
                <a:cubicBezTo>
                  <a:pt x="1210824" y="750080"/>
                  <a:pt x="1295914" y="898670"/>
                  <a:pt x="1303534" y="1117110"/>
                </a:cubicBezTo>
                <a:cubicBezTo>
                  <a:pt x="1311154" y="1335550"/>
                  <a:pt x="1327664" y="1707660"/>
                  <a:pt x="1212094" y="1886730"/>
                </a:cubicBezTo>
                <a:cubicBezTo>
                  <a:pt x="1096524" y="2065800"/>
                  <a:pt x="785374" y="2138190"/>
                  <a:pt x="610114" y="2191530"/>
                </a:cubicBezTo>
                <a:cubicBezTo>
                  <a:pt x="434854" y="2244870"/>
                  <a:pt x="255784" y="2228360"/>
                  <a:pt x="160534" y="2206770"/>
                </a:cubicBezTo>
                <a:cubicBezTo>
                  <a:pt x="65284" y="2185180"/>
                  <a:pt x="57664" y="2164860"/>
                  <a:pt x="30994" y="2046750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E9213B09-2F3A-4B15-9678-1618E86D44D6}"/>
              </a:ext>
            </a:extLst>
          </p:cNvPr>
          <p:cNvSpPr/>
          <p:nvPr/>
        </p:nvSpPr>
        <p:spPr>
          <a:xfrm>
            <a:off x="5294479" y="1794835"/>
            <a:ext cx="1498829" cy="2147788"/>
          </a:xfrm>
          <a:custGeom>
            <a:avLst/>
            <a:gdLst>
              <a:gd name="connsiteX0" fmla="*/ 169061 w 1498829"/>
              <a:gd name="connsiteY0" fmla="*/ 2068505 h 2147788"/>
              <a:gd name="connsiteX1" fmla="*/ 39521 w 1498829"/>
              <a:gd name="connsiteY1" fmla="*/ 1763705 h 2147788"/>
              <a:gd name="connsiteX2" fmla="*/ 24281 w 1498829"/>
              <a:gd name="connsiteY2" fmla="*/ 1375085 h 2147788"/>
              <a:gd name="connsiteX3" fmla="*/ 24281 w 1498829"/>
              <a:gd name="connsiteY3" fmla="*/ 674045 h 2147788"/>
              <a:gd name="connsiteX4" fmla="*/ 344321 w 1498829"/>
              <a:gd name="connsiteY4" fmla="*/ 186365 h 2147788"/>
              <a:gd name="connsiteX5" fmla="*/ 778661 w 1498829"/>
              <a:gd name="connsiteY5" fmla="*/ 3485 h 2147788"/>
              <a:gd name="connsiteX6" fmla="*/ 1357781 w 1498829"/>
              <a:gd name="connsiteY6" fmla="*/ 110165 h 2147788"/>
              <a:gd name="connsiteX7" fmla="*/ 1494941 w 1498829"/>
              <a:gd name="connsiteY7" fmla="*/ 605465 h 2147788"/>
              <a:gd name="connsiteX8" fmla="*/ 1258721 w 1498829"/>
              <a:gd name="connsiteY8" fmla="*/ 2007545 h 2147788"/>
              <a:gd name="connsiteX9" fmla="*/ 169061 w 1498829"/>
              <a:gd name="connsiteY9" fmla="*/ 2068505 h 214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8829" h="2147788">
                <a:moveTo>
                  <a:pt x="169061" y="2068505"/>
                </a:moveTo>
                <a:cubicBezTo>
                  <a:pt x="-34139" y="2027865"/>
                  <a:pt x="63651" y="1879275"/>
                  <a:pt x="39521" y="1763705"/>
                </a:cubicBezTo>
                <a:cubicBezTo>
                  <a:pt x="15391" y="1648135"/>
                  <a:pt x="26821" y="1556695"/>
                  <a:pt x="24281" y="1375085"/>
                </a:cubicBezTo>
                <a:cubicBezTo>
                  <a:pt x="21741" y="1193475"/>
                  <a:pt x="-29059" y="872165"/>
                  <a:pt x="24281" y="674045"/>
                </a:cubicBezTo>
                <a:cubicBezTo>
                  <a:pt x="77621" y="475925"/>
                  <a:pt x="218591" y="298125"/>
                  <a:pt x="344321" y="186365"/>
                </a:cubicBezTo>
                <a:cubicBezTo>
                  <a:pt x="470051" y="74605"/>
                  <a:pt x="609751" y="16185"/>
                  <a:pt x="778661" y="3485"/>
                </a:cubicBezTo>
                <a:cubicBezTo>
                  <a:pt x="947571" y="-9215"/>
                  <a:pt x="1238401" y="9835"/>
                  <a:pt x="1357781" y="110165"/>
                </a:cubicBezTo>
                <a:cubicBezTo>
                  <a:pt x="1477161" y="210495"/>
                  <a:pt x="1511451" y="289235"/>
                  <a:pt x="1494941" y="605465"/>
                </a:cubicBezTo>
                <a:cubicBezTo>
                  <a:pt x="1478431" y="921695"/>
                  <a:pt x="1482241" y="1761165"/>
                  <a:pt x="1258721" y="2007545"/>
                </a:cubicBezTo>
                <a:cubicBezTo>
                  <a:pt x="1035201" y="2253925"/>
                  <a:pt x="372261" y="2109145"/>
                  <a:pt x="169061" y="2068505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C56CE44-6F09-44DA-9ECD-11600D8300CA}"/>
                  </a:ext>
                </a:extLst>
              </p:cNvPr>
              <p:cNvSpPr/>
              <p:nvPr/>
            </p:nvSpPr>
            <p:spPr>
              <a:xfrm>
                <a:off x="7380312" y="1259824"/>
                <a:ext cx="9450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=4?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C56CE44-6F09-44DA-9ECD-11600D830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1259824"/>
                <a:ext cx="9450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2B946948-23B9-4B03-9390-30F96AECC35B}"/>
                  </a:ext>
                </a:extLst>
              </p:cNvPr>
              <p:cNvSpPr/>
              <p:nvPr/>
            </p:nvSpPr>
            <p:spPr>
              <a:xfrm>
                <a:off x="7380312" y="1653085"/>
                <a:ext cx="9450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=2?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2B946948-23B9-4B03-9390-30F96AECC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1653085"/>
                <a:ext cx="9450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5222E022-D747-424A-B7EC-8965001E3506}"/>
                  </a:ext>
                </a:extLst>
              </p:cNvPr>
              <p:cNvSpPr/>
              <p:nvPr/>
            </p:nvSpPr>
            <p:spPr>
              <a:xfrm>
                <a:off x="7380312" y="2049412"/>
                <a:ext cx="9450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=3?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5222E022-D747-424A-B7EC-8965001E3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2049412"/>
                <a:ext cx="9450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4606C3D2-AE6E-40A4-84DA-2E1BC1E6064F}"/>
                  </a:ext>
                </a:extLst>
              </p:cNvPr>
              <p:cNvSpPr/>
              <p:nvPr/>
            </p:nvSpPr>
            <p:spPr>
              <a:xfrm>
                <a:off x="7380312" y="2445739"/>
                <a:ext cx="10524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r>
                        <a:rPr lang="pt-BR" altLang="ko-KR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=…?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4606C3D2-AE6E-40A4-84DA-2E1BC1E60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2445739"/>
                <a:ext cx="105246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1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15" grpId="0"/>
      <p:bldP spid="17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Dimensionalidade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FF82F61-3268-4CE8-981D-D703FE1774A2}"/>
              </a:ext>
            </a:extLst>
          </p:cNvPr>
          <p:cNvSpPr txBox="1">
            <a:spLocks/>
          </p:cNvSpPr>
          <p:nvPr/>
        </p:nvSpPr>
        <p:spPr>
          <a:xfrm>
            <a:off x="5220072" y="1491630"/>
            <a:ext cx="3796063" cy="93610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 err="1">
                <a:latin typeface="Segoe UI" panose="020B0502040204020203" pitchFamily="34" charset="0"/>
                <a:cs typeface="Segoe UI" panose="020B0502040204020203" pitchFamily="34" charset="0"/>
              </a:rPr>
              <a:t>Efeitos</a:t>
            </a:r>
            <a:r>
              <a:rPr lang="en-US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algn="l"/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Algoritmo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ganha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velocidade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algn="l"/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Menor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quantidade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memória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C7E10D6-27B7-4A92-8EC1-5C53C5097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125915"/>
            <a:ext cx="3824740" cy="3174028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40DE358-E7D3-41DE-B43D-98D754FDB3CB}"/>
              </a:ext>
            </a:extLst>
          </p:cNvPr>
          <p:cNvCxnSpPr/>
          <p:nvPr/>
        </p:nvCxnSpPr>
        <p:spPr>
          <a:xfrm flipV="1">
            <a:off x="1691680" y="1257604"/>
            <a:ext cx="2736304" cy="23942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E0580D3C-4DA1-4EBF-93CE-F24A23B72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692" y="4259121"/>
            <a:ext cx="3486640" cy="688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55DE62CB-0AA4-48A1-9E57-3F064FA933E3}"/>
                  </a:ext>
                </a:extLst>
              </p:cNvPr>
              <p:cNvSpPr/>
              <p:nvPr/>
            </p:nvSpPr>
            <p:spPr>
              <a:xfrm>
                <a:off x="1547664" y="2741385"/>
                <a:ext cx="63325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55DE62CB-0AA4-48A1-9E57-3F064FA93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741385"/>
                <a:ext cx="633250" cy="380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49113BEA-D411-447C-ADE3-80845B31987D}"/>
                  </a:ext>
                </a:extLst>
              </p:cNvPr>
              <p:cNvSpPr/>
              <p:nvPr/>
            </p:nvSpPr>
            <p:spPr>
              <a:xfrm>
                <a:off x="2399942" y="3176034"/>
                <a:ext cx="63325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49113BEA-D411-447C-ADE3-80845B319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942" y="3176034"/>
                <a:ext cx="633250" cy="380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543F56EE-A13D-4D93-AC22-9A85ABFF8F57}"/>
                  </a:ext>
                </a:extLst>
              </p:cNvPr>
              <p:cNvSpPr/>
              <p:nvPr/>
            </p:nvSpPr>
            <p:spPr>
              <a:xfrm>
                <a:off x="1149817" y="3994963"/>
                <a:ext cx="620683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543F56EE-A13D-4D93-AC22-9A85ABFF8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817" y="3994963"/>
                <a:ext cx="620683" cy="380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40DF3762-D752-4735-B0F5-131730E397E7}"/>
                  </a:ext>
                </a:extLst>
              </p:cNvPr>
              <p:cNvSpPr/>
              <p:nvPr/>
            </p:nvSpPr>
            <p:spPr>
              <a:xfrm>
                <a:off x="1939550" y="3917873"/>
                <a:ext cx="620683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40DF3762-D752-4735-B0F5-131730E39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550" y="3917873"/>
                <a:ext cx="620683" cy="3808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0D92C3B4-A706-48FC-9DE9-D569AF27D3AE}"/>
              </a:ext>
            </a:extLst>
          </p:cNvPr>
          <p:cNvCxnSpPr>
            <a:cxnSpLocks/>
          </p:cNvCxnSpPr>
          <p:nvPr/>
        </p:nvCxnSpPr>
        <p:spPr>
          <a:xfrm>
            <a:off x="1765540" y="3075806"/>
            <a:ext cx="0" cy="252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350075A9-FC6B-4D8C-A5DC-6C161F8A0C60}"/>
              </a:ext>
            </a:extLst>
          </p:cNvPr>
          <p:cNvCxnSpPr>
            <a:cxnSpLocks/>
          </p:cNvCxnSpPr>
          <p:nvPr/>
        </p:nvCxnSpPr>
        <p:spPr>
          <a:xfrm flipH="1">
            <a:off x="2249891" y="3399842"/>
            <a:ext cx="233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5FA1D38C-B9F9-4E6B-972A-DFDCE6F51C3B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1460159" y="4375773"/>
            <a:ext cx="190034" cy="55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BB63991E-AC8A-49DF-836A-35D5D931F4AF}"/>
              </a:ext>
            </a:extLst>
          </p:cNvPr>
          <p:cNvCxnSpPr>
            <a:cxnSpLocks/>
          </p:cNvCxnSpPr>
          <p:nvPr/>
        </p:nvCxnSpPr>
        <p:spPr>
          <a:xfrm flipV="1">
            <a:off x="2148830" y="4256075"/>
            <a:ext cx="32084" cy="18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724B8508-AD8C-4F25-9B3D-BB0A702AB29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417" y="2647465"/>
            <a:ext cx="1537903" cy="15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8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Método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Elbow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0C48000-2290-4F76-9894-9C58E8FB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19622"/>
            <a:ext cx="3963715" cy="2952786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A5C6424-1DC3-43B3-BB50-EA6ACACF4689}"/>
              </a:ext>
            </a:extLst>
          </p:cNvPr>
          <p:cNvSpPr/>
          <p:nvPr/>
        </p:nvSpPr>
        <p:spPr>
          <a:xfrm>
            <a:off x="4719290" y="1347614"/>
            <a:ext cx="36691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Coletada a função de custo p/ cada K;</a:t>
            </a:r>
            <a:endParaRPr lang="pt-BR" sz="1600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63F1F19-0443-40CD-9969-2F969150912F}"/>
              </a:ext>
            </a:extLst>
          </p:cNvPr>
          <p:cNvSpPr/>
          <p:nvPr/>
        </p:nvSpPr>
        <p:spPr>
          <a:xfrm>
            <a:off x="4506541" y="1753820"/>
            <a:ext cx="41011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   Espera-se um decréscimo de J conforme o aumento do número de clusters K;</a:t>
            </a:r>
            <a:endParaRPr lang="pt-BR" sz="1600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275DA1B-1979-48BC-AE13-E9CDBDAFEFDA}"/>
              </a:ext>
            </a:extLst>
          </p:cNvPr>
          <p:cNvSpPr/>
          <p:nvPr/>
        </p:nvSpPr>
        <p:spPr>
          <a:xfrm>
            <a:off x="4512613" y="2391389"/>
            <a:ext cx="41011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   Porém, existe um ponto em específico...</a:t>
            </a:r>
            <a:endParaRPr lang="pt-BR" sz="160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3EBBE63-5779-42E5-88C0-6E12468E224D}"/>
              </a:ext>
            </a:extLst>
          </p:cNvPr>
          <p:cNvSpPr/>
          <p:nvPr/>
        </p:nvSpPr>
        <p:spPr>
          <a:xfrm>
            <a:off x="2020628" y="2859782"/>
            <a:ext cx="288032" cy="25179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014F0FAD-BE78-4431-98C0-E5B3FCB4ED37}"/>
              </a:ext>
            </a:extLst>
          </p:cNvPr>
          <p:cNvCxnSpPr/>
          <p:nvPr/>
        </p:nvCxnSpPr>
        <p:spPr>
          <a:xfrm flipH="1">
            <a:off x="2245998" y="2585927"/>
            <a:ext cx="288032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FBBA275B-7CF8-4265-889D-6EE8742BB390}"/>
              </a:ext>
            </a:extLst>
          </p:cNvPr>
          <p:cNvSpPr/>
          <p:nvPr/>
        </p:nvSpPr>
        <p:spPr>
          <a:xfrm>
            <a:off x="2164644" y="2215024"/>
            <a:ext cx="20505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Elbow</a:t>
            </a:r>
            <a:r>
              <a:rPr lang="pt-B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” 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(cotovelo)</a:t>
            </a:r>
            <a:endParaRPr lang="pt-BR" sz="1600" b="1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DE35DA0-24C4-46D3-B511-D6947E47E8D6}"/>
              </a:ext>
            </a:extLst>
          </p:cNvPr>
          <p:cNvSpPr/>
          <p:nvPr/>
        </p:nvSpPr>
        <p:spPr>
          <a:xfrm>
            <a:off x="1835696" y="1398244"/>
            <a:ext cx="1649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   K ótimo = 3</a:t>
            </a:r>
            <a:endParaRPr lang="pt-BR" sz="1600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713AF72-200E-4DBE-9D50-2C66811F2401}"/>
              </a:ext>
            </a:extLst>
          </p:cNvPr>
          <p:cNvSpPr/>
          <p:nvPr/>
        </p:nvSpPr>
        <p:spPr>
          <a:xfrm>
            <a:off x="4712743" y="3475538"/>
            <a:ext cx="36691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Sempre este ponto ficará visível?</a:t>
            </a:r>
            <a:endParaRPr lang="pt-BR" sz="1600" b="1" dirty="0"/>
          </a:p>
        </p:txBody>
      </p:sp>
    </p:spTree>
    <p:extLst>
      <p:ext uri="{BB962C8B-B14F-4D97-AF65-F5344CB8AC3E}">
        <p14:creationId xmlns:p14="http://schemas.microsoft.com/office/powerpoint/2010/main" val="135868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8" grpId="0"/>
      <p:bldP spid="18" grpId="1"/>
      <p:bldP spid="21" grpId="0"/>
      <p:bldP spid="21" grpId="1"/>
      <p:bldP spid="10" grpId="0" animBg="1"/>
      <p:bldP spid="22" grpId="0"/>
      <p:bldP spid="23" grpId="0"/>
      <p:bldP spid="24" grpId="0"/>
      <p:bldP spid="24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Método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Elbow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0C48000-2290-4F76-9894-9C58E8FB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19622"/>
            <a:ext cx="3963715" cy="2952786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53EBBE63-5779-42E5-88C0-6E12468E224D}"/>
              </a:ext>
            </a:extLst>
          </p:cNvPr>
          <p:cNvSpPr/>
          <p:nvPr/>
        </p:nvSpPr>
        <p:spPr>
          <a:xfrm>
            <a:off x="2020628" y="2859782"/>
            <a:ext cx="288032" cy="25179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014F0FAD-BE78-4431-98C0-E5B3FCB4ED37}"/>
              </a:ext>
            </a:extLst>
          </p:cNvPr>
          <p:cNvCxnSpPr/>
          <p:nvPr/>
        </p:nvCxnSpPr>
        <p:spPr>
          <a:xfrm flipH="1">
            <a:off x="2245998" y="2585927"/>
            <a:ext cx="288032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FBBA275B-7CF8-4265-889D-6EE8742BB390}"/>
              </a:ext>
            </a:extLst>
          </p:cNvPr>
          <p:cNvSpPr/>
          <p:nvPr/>
        </p:nvSpPr>
        <p:spPr>
          <a:xfrm>
            <a:off x="2164644" y="2215024"/>
            <a:ext cx="20505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Elbow</a:t>
            </a:r>
            <a:r>
              <a:rPr lang="pt-B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” 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(cotovelo)</a:t>
            </a:r>
            <a:endParaRPr lang="pt-BR" sz="1600" b="1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DE35DA0-24C4-46D3-B511-D6947E47E8D6}"/>
              </a:ext>
            </a:extLst>
          </p:cNvPr>
          <p:cNvSpPr/>
          <p:nvPr/>
        </p:nvSpPr>
        <p:spPr>
          <a:xfrm>
            <a:off x="1835696" y="1398244"/>
            <a:ext cx="1649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   K ótimo = 3</a:t>
            </a:r>
            <a:endParaRPr lang="pt-BR" sz="16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26ABCB-65C2-42AB-A188-90523D4A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696" y="1520384"/>
            <a:ext cx="4027760" cy="2930593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5DFBABD6-4D28-40AE-9D96-8992929EE6E6}"/>
              </a:ext>
            </a:extLst>
          </p:cNvPr>
          <p:cNvSpPr/>
          <p:nvPr/>
        </p:nvSpPr>
        <p:spPr>
          <a:xfrm>
            <a:off x="6084168" y="1419622"/>
            <a:ext cx="1649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   K ótimo = ?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8219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Escolhendo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Valor de K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25407FA-D984-475F-9223-D67557C50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89003"/>
            <a:ext cx="7740352" cy="331499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25C49A4-086F-44C0-9111-FCAABE4DA27B}"/>
              </a:ext>
            </a:extLst>
          </p:cNvPr>
          <p:cNvSpPr/>
          <p:nvPr/>
        </p:nvSpPr>
        <p:spPr>
          <a:xfrm>
            <a:off x="602020" y="1141703"/>
            <a:ext cx="80024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Importante considerar o problema de negócio e a influência de K nos resultados obtidos</a:t>
            </a:r>
            <a:endParaRPr lang="pt-BR" sz="1600" i="1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E313323-12C7-44FC-9445-2D1A633C1AA8}"/>
              </a:ext>
            </a:extLst>
          </p:cNvPr>
          <p:cNvSpPr/>
          <p:nvPr/>
        </p:nvSpPr>
        <p:spPr>
          <a:xfrm>
            <a:off x="3203848" y="1635646"/>
            <a:ext cx="10081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(P, M, G)</a:t>
            </a:r>
            <a:endParaRPr lang="pt-BR" sz="1200" b="1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7B6663B-4369-4819-8F79-4AE0372F95C1}"/>
              </a:ext>
            </a:extLst>
          </p:cNvPr>
          <p:cNvSpPr/>
          <p:nvPr/>
        </p:nvSpPr>
        <p:spPr>
          <a:xfrm>
            <a:off x="7236296" y="1635646"/>
            <a:ext cx="1800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(PP, M, G, GG, XG)</a:t>
            </a:r>
            <a:endParaRPr lang="pt-BR" sz="1200" b="1" dirty="0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D93856DC-F24A-4CE8-9285-83632A7DAADA}"/>
              </a:ext>
            </a:extLst>
          </p:cNvPr>
          <p:cNvSpPr/>
          <p:nvPr/>
        </p:nvSpPr>
        <p:spPr>
          <a:xfrm>
            <a:off x="1237410" y="3431940"/>
            <a:ext cx="1234309" cy="975631"/>
          </a:xfrm>
          <a:custGeom>
            <a:avLst/>
            <a:gdLst>
              <a:gd name="connsiteX0" fmla="*/ 12270 w 1234309"/>
              <a:gd name="connsiteY0" fmla="*/ 759060 h 975631"/>
              <a:gd name="connsiteX1" fmla="*/ 12270 w 1234309"/>
              <a:gd name="connsiteY1" fmla="*/ 499980 h 975631"/>
              <a:gd name="connsiteX2" fmla="*/ 141810 w 1234309"/>
              <a:gd name="connsiteY2" fmla="*/ 240900 h 975631"/>
              <a:gd name="connsiteX3" fmla="*/ 378030 w 1234309"/>
              <a:gd name="connsiteY3" fmla="*/ 35160 h 975631"/>
              <a:gd name="connsiteX4" fmla="*/ 720930 w 1234309"/>
              <a:gd name="connsiteY4" fmla="*/ 12300 h 975631"/>
              <a:gd name="connsiteX5" fmla="*/ 1094310 w 1234309"/>
              <a:gd name="connsiteY5" fmla="*/ 164700 h 975631"/>
              <a:gd name="connsiteX6" fmla="*/ 1231470 w 1234309"/>
              <a:gd name="connsiteY6" fmla="*/ 431400 h 975631"/>
              <a:gd name="connsiteX7" fmla="*/ 1155270 w 1234309"/>
              <a:gd name="connsiteY7" fmla="*/ 637140 h 975631"/>
              <a:gd name="connsiteX8" fmla="*/ 804750 w 1234309"/>
              <a:gd name="connsiteY8" fmla="*/ 903840 h 975631"/>
              <a:gd name="connsiteX9" fmla="*/ 347550 w 1234309"/>
              <a:gd name="connsiteY9" fmla="*/ 972420 h 975631"/>
              <a:gd name="connsiteX10" fmla="*/ 73230 w 1234309"/>
              <a:gd name="connsiteY10" fmla="*/ 827640 h 975631"/>
              <a:gd name="connsiteX11" fmla="*/ 12270 w 1234309"/>
              <a:gd name="connsiteY11" fmla="*/ 759060 h 9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4309" h="975631">
                <a:moveTo>
                  <a:pt x="12270" y="759060"/>
                </a:moveTo>
                <a:cubicBezTo>
                  <a:pt x="2110" y="704450"/>
                  <a:pt x="-9320" y="586340"/>
                  <a:pt x="12270" y="499980"/>
                </a:cubicBezTo>
                <a:cubicBezTo>
                  <a:pt x="33860" y="413620"/>
                  <a:pt x="80850" y="318370"/>
                  <a:pt x="141810" y="240900"/>
                </a:cubicBezTo>
                <a:cubicBezTo>
                  <a:pt x="202770" y="163430"/>
                  <a:pt x="281510" y="73260"/>
                  <a:pt x="378030" y="35160"/>
                </a:cubicBezTo>
                <a:cubicBezTo>
                  <a:pt x="474550" y="-2940"/>
                  <a:pt x="601550" y="-9290"/>
                  <a:pt x="720930" y="12300"/>
                </a:cubicBezTo>
                <a:cubicBezTo>
                  <a:pt x="840310" y="33890"/>
                  <a:pt x="1009220" y="94850"/>
                  <a:pt x="1094310" y="164700"/>
                </a:cubicBezTo>
                <a:cubicBezTo>
                  <a:pt x="1179400" y="234550"/>
                  <a:pt x="1221310" y="352660"/>
                  <a:pt x="1231470" y="431400"/>
                </a:cubicBezTo>
                <a:cubicBezTo>
                  <a:pt x="1241630" y="510140"/>
                  <a:pt x="1226390" y="558400"/>
                  <a:pt x="1155270" y="637140"/>
                </a:cubicBezTo>
                <a:cubicBezTo>
                  <a:pt x="1084150" y="715880"/>
                  <a:pt x="939370" y="847960"/>
                  <a:pt x="804750" y="903840"/>
                </a:cubicBezTo>
                <a:cubicBezTo>
                  <a:pt x="670130" y="959720"/>
                  <a:pt x="469470" y="985120"/>
                  <a:pt x="347550" y="972420"/>
                </a:cubicBezTo>
                <a:cubicBezTo>
                  <a:pt x="225630" y="959720"/>
                  <a:pt x="125300" y="859390"/>
                  <a:pt x="73230" y="827640"/>
                </a:cubicBezTo>
                <a:cubicBezTo>
                  <a:pt x="21160" y="795890"/>
                  <a:pt x="22430" y="813670"/>
                  <a:pt x="12270" y="75906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B1117251-1A59-481C-B628-64C55F3E7E10}"/>
              </a:ext>
            </a:extLst>
          </p:cNvPr>
          <p:cNvSpPr/>
          <p:nvPr/>
        </p:nvSpPr>
        <p:spPr>
          <a:xfrm>
            <a:off x="1835696" y="2423380"/>
            <a:ext cx="1459052" cy="1224265"/>
          </a:xfrm>
          <a:custGeom>
            <a:avLst/>
            <a:gdLst>
              <a:gd name="connsiteX0" fmla="*/ 22257 w 1459052"/>
              <a:gd name="connsiteY0" fmla="*/ 658950 h 1224265"/>
              <a:gd name="connsiteX1" fmla="*/ 29877 w 1459052"/>
              <a:gd name="connsiteY1" fmla="*/ 514170 h 1224265"/>
              <a:gd name="connsiteX2" fmla="*/ 151797 w 1459052"/>
              <a:gd name="connsiteY2" fmla="*/ 216990 h 1224265"/>
              <a:gd name="connsiteX3" fmla="*/ 380397 w 1459052"/>
              <a:gd name="connsiteY3" fmla="*/ 49350 h 1224265"/>
              <a:gd name="connsiteX4" fmla="*/ 784257 w 1459052"/>
              <a:gd name="connsiteY4" fmla="*/ 11250 h 1224265"/>
              <a:gd name="connsiteX5" fmla="*/ 1134777 w 1459052"/>
              <a:gd name="connsiteY5" fmla="*/ 224610 h 1224265"/>
              <a:gd name="connsiteX6" fmla="*/ 1378617 w 1459052"/>
              <a:gd name="connsiteY6" fmla="*/ 483690 h 1224265"/>
              <a:gd name="connsiteX7" fmla="*/ 1454817 w 1459052"/>
              <a:gd name="connsiteY7" fmla="*/ 879930 h 1224265"/>
              <a:gd name="connsiteX8" fmla="*/ 1271937 w 1459052"/>
              <a:gd name="connsiteY8" fmla="*/ 1154250 h 1224265"/>
              <a:gd name="connsiteX9" fmla="*/ 738537 w 1459052"/>
              <a:gd name="connsiteY9" fmla="*/ 1215210 h 1224265"/>
              <a:gd name="connsiteX10" fmla="*/ 288957 w 1459052"/>
              <a:gd name="connsiteY10" fmla="*/ 1001850 h 1224265"/>
              <a:gd name="connsiteX11" fmla="*/ 22257 w 1459052"/>
              <a:gd name="connsiteY11" fmla="*/ 658950 h 122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59052" h="1224265">
                <a:moveTo>
                  <a:pt x="22257" y="658950"/>
                </a:moveTo>
                <a:cubicBezTo>
                  <a:pt x="-20923" y="577670"/>
                  <a:pt x="8287" y="587830"/>
                  <a:pt x="29877" y="514170"/>
                </a:cubicBezTo>
                <a:cubicBezTo>
                  <a:pt x="51467" y="440510"/>
                  <a:pt x="93377" y="294460"/>
                  <a:pt x="151797" y="216990"/>
                </a:cubicBezTo>
                <a:cubicBezTo>
                  <a:pt x="210217" y="139520"/>
                  <a:pt x="274987" y="83640"/>
                  <a:pt x="380397" y="49350"/>
                </a:cubicBezTo>
                <a:cubicBezTo>
                  <a:pt x="485807" y="15060"/>
                  <a:pt x="658527" y="-17960"/>
                  <a:pt x="784257" y="11250"/>
                </a:cubicBezTo>
                <a:cubicBezTo>
                  <a:pt x="909987" y="40460"/>
                  <a:pt x="1035717" y="145870"/>
                  <a:pt x="1134777" y="224610"/>
                </a:cubicBezTo>
                <a:cubicBezTo>
                  <a:pt x="1233837" y="303350"/>
                  <a:pt x="1325277" y="374470"/>
                  <a:pt x="1378617" y="483690"/>
                </a:cubicBezTo>
                <a:cubicBezTo>
                  <a:pt x="1431957" y="592910"/>
                  <a:pt x="1472597" y="768170"/>
                  <a:pt x="1454817" y="879930"/>
                </a:cubicBezTo>
                <a:cubicBezTo>
                  <a:pt x="1437037" y="991690"/>
                  <a:pt x="1391317" y="1098370"/>
                  <a:pt x="1271937" y="1154250"/>
                </a:cubicBezTo>
                <a:cubicBezTo>
                  <a:pt x="1152557" y="1210130"/>
                  <a:pt x="902367" y="1240610"/>
                  <a:pt x="738537" y="1215210"/>
                </a:cubicBezTo>
                <a:cubicBezTo>
                  <a:pt x="574707" y="1189810"/>
                  <a:pt x="407067" y="1086940"/>
                  <a:pt x="288957" y="1001850"/>
                </a:cubicBezTo>
                <a:cubicBezTo>
                  <a:pt x="170847" y="916760"/>
                  <a:pt x="65437" y="740230"/>
                  <a:pt x="22257" y="65895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209137D9-7729-4BD6-8B23-F4E2E66CE8CB}"/>
              </a:ext>
            </a:extLst>
          </p:cNvPr>
          <p:cNvSpPr/>
          <p:nvPr/>
        </p:nvSpPr>
        <p:spPr>
          <a:xfrm>
            <a:off x="2897656" y="1973870"/>
            <a:ext cx="1166929" cy="960907"/>
          </a:xfrm>
          <a:custGeom>
            <a:avLst/>
            <a:gdLst>
              <a:gd name="connsiteX0" fmla="*/ 11857 w 1166929"/>
              <a:gd name="connsiteY0" fmla="*/ 300740 h 960907"/>
              <a:gd name="connsiteX1" fmla="*/ 187117 w 1166929"/>
              <a:gd name="connsiteY1" fmla="*/ 87380 h 960907"/>
              <a:gd name="connsiteX2" fmla="*/ 773857 w 1166929"/>
              <a:gd name="connsiteY2" fmla="*/ 3560 h 960907"/>
              <a:gd name="connsiteX3" fmla="*/ 1078657 w 1166929"/>
              <a:gd name="connsiteY3" fmla="*/ 194060 h 960907"/>
              <a:gd name="connsiteX4" fmla="*/ 1154857 w 1166929"/>
              <a:gd name="connsiteY4" fmla="*/ 559820 h 960907"/>
              <a:gd name="connsiteX5" fmla="*/ 865297 w 1166929"/>
              <a:gd name="connsiteY5" fmla="*/ 933200 h 960907"/>
              <a:gd name="connsiteX6" fmla="*/ 316657 w 1166929"/>
              <a:gd name="connsiteY6" fmla="*/ 895100 h 960907"/>
              <a:gd name="connsiteX7" fmla="*/ 49957 w 1166929"/>
              <a:gd name="connsiteY7" fmla="*/ 590300 h 960907"/>
              <a:gd name="connsiteX8" fmla="*/ 11857 w 1166929"/>
              <a:gd name="connsiteY8" fmla="*/ 300740 h 960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6929" h="960907">
                <a:moveTo>
                  <a:pt x="11857" y="300740"/>
                </a:moveTo>
                <a:cubicBezTo>
                  <a:pt x="34717" y="216920"/>
                  <a:pt x="60117" y="136910"/>
                  <a:pt x="187117" y="87380"/>
                </a:cubicBezTo>
                <a:cubicBezTo>
                  <a:pt x="314117" y="37850"/>
                  <a:pt x="625267" y="-14220"/>
                  <a:pt x="773857" y="3560"/>
                </a:cubicBezTo>
                <a:cubicBezTo>
                  <a:pt x="922447" y="21340"/>
                  <a:pt x="1015157" y="101350"/>
                  <a:pt x="1078657" y="194060"/>
                </a:cubicBezTo>
                <a:cubicBezTo>
                  <a:pt x="1142157" y="286770"/>
                  <a:pt x="1190417" y="436630"/>
                  <a:pt x="1154857" y="559820"/>
                </a:cubicBezTo>
                <a:cubicBezTo>
                  <a:pt x="1119297" y="683010"/>
                  <a:pt x="1004997" y="877320"/>
                  <a:pt x="865297" y="933200"/>
                </a:cubicBezTo>
                <a:cubicBezTo>
                  <a:pt x="725597" y="989080"/>
                  <a:pt x="452547" y="952250"/>
                  <a:pt x="316657" y="895100"/>
                </a:cubicBezTo>
                <a:cubicBezTo>
                  <a:pt x="180767" y="837950"/>
                  <a:pt x="102027" y="685550"/>
                  <a:pt x="49957" y="590300"/>
                </a:cubicBezTo>
                <a:cubicBezTo>
                  <a:pt x="-2113" y="495050"/>
                  <a:pt x="-11003" y="384560"/>
                  <a:pt x="11857" y="30074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9FCFB346-994C-4640-9F30-E23A3143C099}"/>
              </a:ext>
            </a:extLst>
          </p:cNvPr>
          <p:cNvSpPr/>
          <p:nvPr/>
        </p:nvSpPr>
        <p:spPr>
          <a:xfrm>
            <a:off x="5293925" y="3486828"/>
            <a:ext cx="1076049" cy="830771"/>
          </a:xfrm>
          <a:custGeom>
            <a:avLst/>
            <a:gdLst>
              <a:gd name="connsiteX0" fmla="*/ 17215 w 1076049"/>
              <a:gd name="connsiteY0" fmla="*/ 513672 h 830771"/>
              <a:gd name="connsiteX1" fmla="*/ 40075 w 1076049"/>
              <a:gd name="connsiteY1" fmla="*/ 285072 h 830771"/>
              <a:gd name="connsiteX2" fmla="*/ 200095 w 1076049"/>
              <a:gd name="connsiteY2" fmla="*/ 125052 h 830771"/>
              <a:gd name="connsiteX3" fmla="*/ 504895 w 1076049"/>
              <a:gd name="connsiteY3" fmla="*/ 3132 h 830771"/>
              <a:gd name="connsiteX4" fmla="*/ 748735 w 1076049"/>
              <a:gd name="connsiteY4" fmla="*/ 56472 h 830771"/>
              <a:gd name="connsiteX5" fmla="*/ 1045915 w 1076049"/>
              <a:gd name="connsiteY5" fmla="*/ 269832 h 830771"/>
              <a:gd name="connsiteX6" fmla="*/ 1030675 w 1076049"/>
              <a:gd name="connsiteY6" fmla="*/ 597492 h 830771"/>
              <a:gd name="connsiteX7" fmla="*/ 733495 w 1076049"/>
              <a:gd name="connsiteY7" fmla="*/ 795612 h 830771"/>
              <a:gd name="connsiteX8" fmla="*/ 261055 w 1076049"/>
              <a:gd name="connsiteY8" fmla="*/ 803232 h 830771"/>
              <a:gd name="connsiteX9" fmla="*/ 17215 w 1076049"/>
              <a:gd name="connsiteY9" fmla="*/ 513672 h 83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6049" h="830771">
                <a:moveTo>
                  <a:pt x="17215" y="513672"/>
                </a:moveTo>
                <a:cubicBezTo>
                  <a:pt x="-19615" y="427312"/>
                  <a:pt x="9595" y="349842"/>
                  <a:pt x="40075" y="285072"/>
                </a:cubicBezTo>
                <a:cubicBezTo>
                  <a:pt x="70555" y="220302"/>
                  <a:pt x="122625" y="172042"/>
                  <a:pt x="200095" y="125052"/>
                </a:cubicBezTo>
                <a:cubicBezTo>
                  <a:pt x="277565" y="78062"/>
                  <a:pt x="413455" y="14562"/>
                  <a:pt x="504895" y="3132"/>
                </a:cubicBezTo>
                <a:cubicBezTo>
                  <a:pt x="596335" y="-8298"/>
                  <a:pt x="658565" y="12022"/>
                  <a:pt x="748735" y="56472"/>
                </a:cubicBezTo>
                <a:cubicBezTo>
                  <a:pt x="838905" y="100922"/>
                  <a:pt x="998925" y="179662"/>
                  <a:pt x="1045915" y="269832"/>
                </a:cubicBezTo>
                <a:cubicBezTo>
                  <a:pt x="1092905" y="360002"/>
                  <a:pt x="1082745" y="509862"/>
                  <a:pt x="1030675" y="597492"/>
                </a:cubicBezTo>
                <a:cubicBezTo>
                  <a:pt x="978605" y="685122"/>
                  <a:pt x="861765" y="761322"/>
                  <a:pt x="733495" y="795612"/>
                </a:cubicBezTo>
                <a:cubicBezTo>
                  <a:pt x="605225" y="829902"/>
                  <a:pt x="381705" y="850222"/>
                  <a:pt x="261055" y="803232"/>
                </a:cubicBezTo>
                <a:cubicBezTo>
                  <a:pt x="140405" y="756242"/>
                  <a:pt x="54045" y="600032"/>
                  <a:pt x="17215" y="513672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483B144A-CE03-4087-A15A-20337600FABE}"/>
              </a:ext>
            </a:extLst>
          </p:cNvPr>
          <p:cNvSpPr/>
          <p:nvPr/>
        </p:nvSpPr>
        <p:spPr>
          <a:xfrm>
            <a:off x="5973651" y="3093714"/>
            <a:ext cx="903638" cy="657328"/>
          </a:xfrm>
          <a:custGeom>
            <a:avLst/>
            <a:gdLst>
              <a:gd name="connsiteX0" fmla="*/ 8049 w 903638"/>
              <a:gd name="connsiteY0" fmla="*/ 259086 h 657328"/>
              <a:gd name="connsiteX1" fmla="*/ 8049 w 903638"/>
              <a:gd name="connsiteY1" fmla="*/ 137166 h 657328"/>
              <a:gd name="connsiteX2" fmla="*/ 99489 w 903638"/>
              <a:gd name="connsiteY2" fmla="*/ 22866 h 657328"/>
              <a:gd name="connsiteX3" fmla="*/ 305229 w 903638"/>
              <a:gd name="connsiteY3" fmla="*/ 15246 h 657328"/>
              <a:gd name="connsiteX4" fmla="*/ 739569 w 903638"/>
              <a:gd name="connsiteY4" fmla="*/ 190506 h 657328"/>
              <a:gd name="connsiteX5" fmla="*/ 899589 w 903638"/>
              <a:gd name="connsiteY5" fmla="*/ 403866 h 657328"/>
              <a:gd name="connsiteX6" fmla="*/ 808149 w 903638"/>
              <a:gd name="connsiteY6" fmla="*/ 640086 h 657328"/>
              <a:gd name="connsiteX7" fmla="*/ 328089 w 903638"/>
              <a:gd name="connsiteY7" fmla="*/ 609606 h 657328"/>
              <a:gd name="connsiteX8" fmla="*/ 38529 w 903638"/>
              <a:gd name="connsiteY8" fmla="*/ 373386 h 657328"/>
              <a:gd name="connsiteX9" fmla="*/ 8049 w 903638"/>
              <a:gd name="connsiteY9" fmla="*/ 259086 h 65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3638" h="657328">
                <a:moveTo>
                  <a:pt x="8049" y="259086"/>
                </a:moveTo>
                <a:cubicBezTo>
                  <a:pt x="2969" y="219716"/>
                  <a:pt x="-7191" y="176536"/>
                  <a:pt x="8049" y="137166"/>
                </a:cubicBezTo>
                <a:cubicBezTo>
                  <a:pt x="23289" y="97796"/>
                  <a:pt x="49959" y="43186"/>
                  <a:pt x="99489" y="22866"/>
                </a:cubicBezTo>
                <a:cubicBezTo>
                  <a:pt x="149019" y="2546"/>
                  <a:pt x="198549" y="-12694"/>
                  <a:pt x="305229" y="15246"/>
                </a:cubicBezTo>
                <a:cubicBezTo>
                  <a:pt x="411909" y="43186"/>
                  <a:pt x="640509" y="125736"/>
                  <a:pt x="739569" y="190506"/>
                </a:cubicBezTo>
                <a:cubicBezTo>
                  <a:pt x="838629" y="255276"/>
                  <a:pt x="888159" y="328936"/>
                  <a:pt x="899589" y="403866"/>
                </a:cubicBezTo>
                <a:cubicBezTo>
                  <a:pt x="911019" y="478796"/>
                  <a:pt x="903399" y="605796"/>
                  <a:pt x="808149" y="640086"/>
                </a:cubicBezTo>
                <a:cubicBezTo>
                  <a:pt x="712899" y="674376"/>
                  <a:pt x="456359" y="654056"/>
                  <a:pt x="328089" y="609606"/>
                </a:cubicBezTo>
                <a:cubicBezTo>
                  <a:pt x="199819" y="565156"/>
                  <a:pt x="91869" y="426726"/>
                  <a:pt x="38529" y="373386"/>
                </a:cubicBezTo>
                <a:cubicBezTo>
                  <a:pt x="-14811" y="320046"/>
                  <a:pt x="13129" y="298456"/>
                  <a:pt x="8049" y="259086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102B4CD1-7EDC-448F-A77F-750741B555E6}"/>
              </a:ext>
            </a:extLst>
          </p:cNvPr>
          <p:cNvSpPr/>
          <p:nvPr/>
        </p:nvSpPr>
        <p:spPr>
          <a:xfrm>
            <a:off x="6104884" y="2416597"/>
            <a:ext cx="1320532" cy="1165885"/>
          </a:xfrm>
          <a:custGeom>
            <a:avLst/>
            <a:gdLst>
              <a:gd name="connsiteX0" fmla="*/ 29216 w 1320532"/>
              <a:gd name="connsiteY0" fmla="*/ 539963 h 1165885"/>
              <a:gd name="connsiteX1" fmla="*/ 6356 w 1320532"/>
              <a:gd name="connsiteY1" fmla="*/ 288503 h 1165885"/>
              <a:gd name="connsiteX2" fmla="*/ 59696 w 1320532"/>
              <a:gd name="connsiteY2" fmla="*/ 151343 h 1165885"/>
              <a:gd name="connsiteX3" fmla="*/ 227336 w 1320532"/>
              <a:gd name="connsiteY3" fmla="*/ 21803 h 1165885"/>
              <a:gd name="connsiteX4" fmla="*/ 501656 w 1320532"/>
              <a:gd name="connsiteY4" fmla="*/ 6563 h 1165885"/>
              <a:gd name="connsiteX5" fmla="*/ 814076 w 1320532"/>
              <a:gd name="connsiteY5" fmla="*/ 90383 h 1165885"/>
              <a:gd name="connsiteX6" fmla="*/ 1187456 w 1320532"/>
              <a:gd name="connsiteY6" fmla="*/ 334223 h 1165885"/>
              <a:gd name="connsiteX7" fmla="*/ 1316996 w 1320532"/>
              <a:gd name="connsiteY7" fmla="*/ 707603 h 1165885"/>
              <a:gd name="connsiteX8" fmla="*/ 1256036 w 1320532"/>
              <a:gd name="connsiteY8" fmla="*/ 1058123 h 1165885"/>
              <a:gd name="connsiteX9" fmla="*/ 974096 w 1320532"/>
              <a:gd name="connsiteY9" fmla="*/ 1141943 h 1165885"/>
              <a:gd name="connsiteX10" fmla="*/ 257816 w 1320532"/>
              <a:gd name="connsiteY10" fmla="*/ 677123 h 1165885"/>
              <a:gd name="connsiteX11" fmla="*/ 29216 w 1320532"/>
              <a:gd name="connsiteY11" fmla="*/ 539963 h 116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20532" h="1165885">
                <a:moveTo>
                  <a:pt x="29216" y="539963"/>
                </a:moveTo>
                <a:cubicBezTo>
                  <a:pt x="-12694" y="475193"/>
                  <a:pt x="1276" y="353273"/>
                  <a:pt x="6356" y="288503"/>
                </a:cubicBezTo>
                <a:cubicBezTo>
                  <a:pt x="11436" y="223733"/>
                  <a:pt x="22866" y="195793"/>
                  <a:pt x="59696" y="151343"/>
                </a:cubicBezTo>
                <a:cubicBezTo>
                  <a:pt x="96526" y="106893"/>
                  <a:pt x="153676" y="45933"/>
                  <a:pt x="227336" y="21803"/>
                </a:cubicBezTo>
                <a:cubicBezTo>
                  <a:pt x="300996" y="-2327"/>
                  <a:pt x="403866" y="-4867"/>
                  <a:pt x="501656" y="6563"/>
                </a:cubicBezTo>
                <a:cubicBezTo>
                  <a:pt x="599446" y="17993"/>
                  <a:pt x="699776" y="35773"/>
                  <a:pt x="814076" y="90383"/>
                </a:cubicBezTo>
                <a:cubicBezTo>
                  <a:pt x="928376" y="144993"/>
                  <a:pt x="1103636" y="231353"/>
                  <a:pt x="1187456" y="334223"/>
                </a:cubicBezTo>
                <a:cubicBezTo>
                  <a:pt x="1271276" y="437093"/>
                  <a:pt x="1305566" y="586953"/>
                  <a:pt x="1316996" y="707603"/>
                </a:cubicBezTo>
                <a:cubicBezTo>
                  <a:pt x="1328426" y="828253"/>
                  <a:pt x="1313186" y="985733"/>
                  <a:pt x="1256036" y="1058123"/>
                </a:cubicBezTo>
                <a:cubicBezTo>
                  <a:pt x="1198886" y="1130513"/>
                  <a:pt x="1140466" y="1205443"/>
                  <a:pt x="974096" y="1141943"/>
                </a:cubicBezTo>
                <a:cubicBezTo>
                  <a:pt x="807726" y="1078443"/>
                  <a:pt x="408946" y="772373"/>
                  <a:pt x="257816" y="677123"/>
                </a:cubicBezTo>
                <a:cubicBezTo>
                  <a:pt x="106686" y="581873"/>
                  <a:pt x="71126" y="604733"/>
                  <a:pt x="29216" y="53996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F57C941C-CDEE-4D44-B50C-F765127C108E}"/>
              </a:ext>
            </a:extLst>
          </p:cNvPr>
          <p:cNvSpPr/>
          <p:nvPr/>
        </p:nvSpPr>
        <p:spPr>
          <a:xfrm>
            <a:off x="7083822" y="2354048"/>
            <a:ext cx="821305" cy="562790"/>
          </a:xfrm>
          <a:custGeom>
            <a:avLst/>
            <a:gdLst>
              <a:gd name="connsiteX0" fmla="*/ 40878 w 821305"/>
              <a:gd name="connsiteY0" fmla="*/ 244372 h 562790"/>
              <a:gd name="connsiteX1" fmla="*/ 40878 w 821305"/>
              <a:gd name="connsiteY1" fmla="*/ 114832 h 562790"/>
              <a:gd name="connsiteX2" fmla="*/ 299958 w 821305"/>
              <a:gd name="connsiteY2" fmla="*/ 532 h 562790"/>
              <a:gd name="connsiteX3" fmla="*/ 597138 w 821305"/>
              <a:gd name="connsiteY3" fmla="*/ 91972 h 562790"/>
              <a:gd name="connsiteX4" fmla="*/ 818118 w 821305"/>
              <a:gd name="connsiteY4" fmla="*/ 480592 h 562790"/>
              <a:gd name="connsiteX5" fmla="*/ 429498 w 821305"/>
              <a:gd name="connsiteY5" fmla="*/ 549172 h 562790"/>
              <a:gd name="connsiteX6" fmla="*/ 40878 w 821305"/>
              <a:gd name="connsiteY6" fmla="*/ 244372 h 56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305" h="562790">
                <a:moveTo>
                  <a:pt x="40878" y="244372"/>
                </a:moveTo>
                <a:cubicBezTo>
                  <a:pt x="-23892" y="171982"/>
                  <a:pt x="-2302" y="155472"/>
                  <a:pt x="40878" y="114832"/>
                </a:cubicBezTo>
                <a:cubicBezTo>
                  <a:pt x="84058" y="74192"/>
                  <a:pt x="207248" y="4342"/>
                  <a:pt x="299958" y="532"/>
                </a:cubicBezTo>
                <a:cubicBezTo>
                  <a:pt x="392668" y="-3278"/>
                  <a:pt x="510778" y="11962"/>
                  <a:pt x="597138" y="91972"/>
                </a:cubicBezTo>
                <a:cubicBezTo>
                  <a:pt x="683498" y="171982"/>
                  <a:pt x="846058" y="404392"/>
                  <a:pt x="818118" y="480592"/>
                </a:cubicBezTo>
                <a:cubicBezTo>
                  <a:pt x="790178" y="556792"/>
                  <a:pt x="560308" y="580922"/>
                  <a:pt x="429498" y="549172"/>
                </a:cubicBezTo>
                <a:cubicBezTo>
                  <a:pt x="298688" y="517422"/>
                  <a:pt x="105648" y="316762"/>
                  <a:pt x="40878" y="244372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D9EC6015-0BBE-4F79-9BCC-40A6E8BB4052}"/>
              </a:ext>
            </a:extLst>
          </p:cNvPr>
          <p:cNvSpPr/>
          <p:nvPr/>
        </p:nvSpPr>
        <p:spPr>
          <a:xfrm>
            <a:off x="7261860" y="1965808"/>
            <a:ext cx="939110" cy="686594"/>
          </a:xfrm>
          <a:custGeom>
            <a:avLst/>
            <a:gdLst>
              <a:gd name="connsiteX0" fmla="*/ 0 w 939110"/>
              <a:gd name="connsiteY0" fmla="*/ 91592 h 686594"/>
              <a:gd name="connsiteX1" fmla="*/ 220980 w 939110"/>
              <a:gd name="connsiteY1" fmla="*/ 152 h 686594"/>
              <a:gd name="connsiteX2" fmla="*/ 830580 w 939110"/>
              <a:gd name="connsiteY2" fmla="*/ 106832 h 686594"/>
              <a:gd name="connsiteX3" fmla="*/ 937260 w 939110"/>
              <a:gd name="connsiteY3" fmla="*/ 457352 h 686594"/>
              <a:gd name="connsiteX4" fmla="*/ 838200 w 939110"/>
              <a:gd name="connsiteY4" fmla="*/ 685952 h 686594"/>
              <a:gd name="connsiteX5" fmla="*/ 220980 w 939110"/>
              <a:gd name="connsiteY5" fmla="*/ 388772 h 686594"/>
              <a:gd name="connsiteX6" fmla="*/ 0 w 939110"/>
              <a:gd name="connsiteY6" fmla="*/ 91592 h 68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9110" h="686594">
                <a:moveTo>
                  <a:pt x="0" y="91592"/>
                </a:moveTo>
                <a:cubicBezTo>
                  <a:pt x="0" y="26822"/>
                  <a:pt x="82550" y="-2388"/>
                  <a:pt x="220980" y="152"/>
                </a:cubicBezTo>
                <a:cubicBezTo>
                  <a:pt x="359410" y="2692"/>
                  <a:pt x="711200" y="30632"/>
                  <a:pt x="830580" y="106832"/>
                </a:cubicBezTo>
                <a:cubicBezTo>
                  <a:pt x="949960" y="183032"/>
                  <a:pt x="935990" y="360832"/>
                  <a:pt x="937260" y="457352"/>
                </a:cubicBezTo>
                <a:cubicBezTo>
                  <a:pt x="938530" y="553872"/>
                  <a:pt x="957580" y="697382"/>
                  <a:pt x="838200" y="685952"/>
                </a:cubicBezTo>
                <a:cubicBezTo>
                  <a:pt x="718820" y="674522"/>
                  <a:pt x="363220" y="480212"/>
                  <a:pt x="220980" y="388772"/>
                </a:cubicBezTo>
                <a:cubicBezTo>
                  <a:pt x="78740" y="297332"/>
                  <a:pt x="0" y="156362"/>
                  <a:pt x="0" y="91592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32ED57A-01EC-447B-9487-D5F162664A5B}"/>
              </a:ext>
            </a:extLst>
          </p:cNvPr>
          <p:cNvSpPr/>
          <p:nvPr/>
        </p:nvSpPr>
        <p:spPr>
          <a:xfrm>
            <a:off x="1331640" y="3081170"/>
            <a:ext cx="38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endParaRPr lang="pt-BR" sz="1600" i="1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7BE72DB-D35F-42EC-AC15-C8E3A6D1EBA8}"/>
              </a:ext>
            </a:extLst>
          </p:cNvPr>
          <p:cNvSpPr/>
          <p:nvPr/>
        </p:nvSpPr>
        <p:spPr>
          <a:xfrm>
            <a:off x="1777688" y="2296889"/>
            <a:ext cx="38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endParaRPr lang="pt-BR" sz="1600" i="1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AD71EE87-7C0B-4501-ACEC-2BD642DD7997}"/>
              </a:ext>
            </a:extLst>
          </p:cNvPr>
          <p:cNvSpPr/>
          <p:nvPr/>
        </p:nvSpPr>
        <p:spPr>
          <a:xfrm>
            <a:off x="2623640" y="1949138"/>
            <a:ext cx="38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endParaRPr lang="pt-BR" sz="1600" i="1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E527F801-A3EA-4763-A71E-1241F97CE225}"/>
              </a:ext>
            </a:extLst>
          </p:cNvPr>
          <p:cNvSpPr/>
          <p:nvPr/>
        </p:nvSpPr>
        <p:spPr>
          <a:xfrm>
            <a:off x="6363208" y="3919755"/>
            <a:ext cx="7206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PP</a:t>
            </a:r>
            <a:endParaRPr lang="pt-BR" sz="1600" i="1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298AA41-549C-49B2-9C47-000EA96A6FE2}"/>
              </a:ext>
            </a:extLst>
          </p:cNvPr>
          <p:cNvSpPr/>
          <p:nvPr/>
        </p:nvSpPr>
        <p:spPr>
          <a:xfrm>
            <a:off x="6756634" y="3697664"/>
            <a:ext cx="7206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endParaRPr lang="pt-BR" sz="1600" i="1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0FD3F1CB-82B0-4524-B8D4-6675E8D4A4C1}"/>
              </a:ext>
            </a:extLst>
          </p:cNvPr>
          <p:cNvSpPr/>
          <p:nvPr/>
        </p:nvSpPr>
        <p:spPr>
          <a:xfrm>
            <a:off x="7371108" y="3389646"/>
            <a:ext cx="7206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endParaRPr lang="pt-BR" sz="1600" i="1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0B50762D-8304-41CD-B858-B64669385F12}"/>
              </a:ext>
            </a:extLst>
          </p:cNvPr>
          <p:cNvSpPr/>
          <p:nvPr/>
        </p:nvSpPr>
        <p:spPr>
          <a:xfrm>
            <a:off x="7699327" y="2907874"/>
            <a:ext cx="7206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GG</a:t>
            </a:r>
            <a:endParaRPr lang="pt-BR" sz="1600" i="1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91DB5AD6-26A8-4886-9E48-51FAFDD62B18}"/>
              </a:ext>
            </a:extLst>
          </p:cNvPr>
          <p:cNvSpPr/>
          <p:nvPr/>
        </p:nvSpPr>
        <p:spPr>
          <a:xfrm>
            <a:off x="8195999" y="2491871"/>
            <a:ext cx="7206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XG</a:t>
            </a:r>
            <a:endParaRPr lang="pt-BR" sz="1600" i="1" dirty="0"/>
          </a:p>
        </p:txBody>
      </p:sp>
    </p:spTree>
    <p:extLst>
      <p:ext uri="{BB962C8B-B14F-4D97-AF65-F5344CB8AC3E}">
        <p14:creationId xmlns:p14="http://schemas.microsoft.com/office/powerpoint/2010/main" val="287380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1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1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1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1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1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1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  <p:bldP spid="19" grpId="0"/>
      <p:bldP spid="4" grpId="0" animBg="1"/>
      <p:bldP spid="5" grpId="0" animBg="1"/>
      <p:bldP spid="6" grpId="0" animBg="1"/>
      <p:bldP spid="7" grpId="0" animBg="1"/>
      <p:bldP spid="8" grpId="0" animBg="1"/>
      <p:bldP spid="12" grpId="0" animBg="1"/>
      <p:bldP spid="20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Escolhendo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Valor de K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8C9C320-2F6B-4646-B06B-BC7A64294E2F}"/>
              </a:ext>
            </a:extLst>
          </p:cNvPr>
          <p:cNvGrpSpPr/>
          <p:nvPr/>
        </p:nvGrpSpPr>
        <p:grpSpPr>
          <a:xfrm>
            <a:off x="611560" y="1489003"/>
            <a:ext cx="8424936" cy="3314995"/>
            <a:chOff x="611560" y="1489003"/>
            <a:chExt cx="8424936" cy="3314995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D25407FA-D984-475F-9223-D67557C50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1489003"/>
              <a:ext cx="7740352" cy="3314995"/>
            </a:xfrm>
            <a:prstGeom prst="rect">
              <a:avLst/>
            </a:prstGeom>
          </p:spPr>
        </p:pic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E313323-12C7-44FC-9445-2D1A633C1AA8}"/>
                </a:ext>
              </a:extLst>
            </p:cNvPr>
            <p:cNvSpPr/>
            <p:nvPr/>
          </p:nvSpPr>
          <p:spPr>
            <a:xfrm>
              <a:off x="3203848" y="1635646"/>
              <a:ext cx="100811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(P, M, G)</a:t>
              </a:r>
              <a:endParaRPr lang="pt-BR" sz="1200" b="1" dirty="0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97B6663B-4369-4819-8F79-4AE0372F95C1}"/>
                </a:ext>
              </a:extLst>
            </p:cNvPr>
            <p:cNvSpPr/>
            <p:nvPr/>
          </p:nvSpPr>
          <p:spPr>
            <a:xfrm>
              <a:off x="7236296" y="1635646"/>
              <a:ext cx="1800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(PP, M, G, GG, XG)</a:t>
              </a:r>
              <a:endParaRPr lang="pt-BR" sz="1200" b="1" dirty="0"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D93856DC-F24A-4CE8-9285-83632A7DAADA}"/>
                </a:ext>
              </a:extLst>
            </p:cNvPr>
            <p:cNvSpPr/>
            <p:nvPr/>
          </p:nvSpPr>
          <p:spPr>
            <a:xfrm>
              <a:off x="1237410" y="3431940"/>
              <a:ext cx="1234309" cy="975631"/>
            </a:xfrm>
            <a:custGeom>
              <a:avLst/>
              <a:gdLst>
                <a:gd name="connsiteX0" fmla="*/ 12270 w 1234309"/>
                <a:gd name="connsiteY0" fmla="*/ 759060 h 975631"/>
                <a:gd name="connsiteX1" fmla="*/ 12270 w 1234309"/>
                <a:gd name="connsiteY1" fmla="*/ 499980 h 975631"/>
                <a:gd name="connsiteX2" fmla="*/ 141810 w 1234309"/>
                <a:gd name="connsiteY2" fmla="*/ 240900 h 975631"/>
                <a:gd name="connsiteX3" fmla="*/ 378030 w 1234309"/>
                <a:gd name="connsiteY3" fmla="*/ 35160 h 975631"/>
                <a:gd name="connsiteX4" fmla="*/ 720930 w 1234309"/>
                <a:gd name="connsiteY4" fmla="*/ 12300 h 975631"/>
                <a:gd name="connsiteX5" fmla="*/ 1094310 w 1234309"/>
                <a:gd name="connsiteY5" fmla="*/ 164700 h 975631"/>
                <a:gd name="connsiteX6" fmla="*/ 1231470 w 1234309"/>
                <a:gd name="connsiteY6" fmla="*/ 431400 h 975631"/>
                <a:gd name="connsiteX7" fmla="*/ 1155270 w 1234309"/>
                <a:gd name="connsiteY7" fmla="*/ 637140 h 975631"/>
                <a:gd name="connsiteX8" fmla="*/ 804750 w 1234309"/>
                <a:gd name="connsiteY8" fmla="*/ 903840 h 975631"/>
                <a:gd name="connsiteX9" fmla="*/ 347550 w 1234309"/>
                <a:gd name="connsiteY9" fmla="*/ 972420 h 975631"/>
                <a:gd name="connsiteX10" fmla="*/ 73230 w 1234309"/>
                <a:gd name="connsiteY10" fmla="*/ 827640 h 975631"/>
                <a:gd name="connsiteX11" fmla="*/ 12270 w 1234309"/>
                <a:gd name="connsiteY11" fmla="*/ 759060 h 97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4309" h="975631">
                  <a:moveTo>
                    <a:pt x="12270" y="759060"/>
                  </a:moveTo>
                  <a:cubicBezTo>
                    <a:pt x="2110" y="704450"/>
                    <a:pt x="-9320" y="586340"/>
                    <a:pt x="12270" y="499980"/>
                  </a:cubicBezTo>
                  <a:cubicBezTo>
                    <a:pt x="33860" y="413620"/>
                    <a:pt x="80850" y="318370"/>
                    <a:pt x="141810" y="240900"/>
                  </a:cubicBezTo>
                  <a:cubicBezTo>
                    <a:pt x="202770" y="163430"/>
                    <a:pt x="281510" y="73260"/>
                    <a:pt x="378030" y="35160"/>
                  </a:cubicBezTo>
                  <a:cubicBezTo>
                    <a:pt x="474550" y="-2940"/>
                    <a:pt x="601550" y="-9290"/>
                    <a:pt x="720930" y="12300"/>
                  </a:cubicBezTo>
                  <a:cubicBezTo>
                    <a:pt x="840310" y="33890"/>
                    <a:pt x="1009220" y="94850"/>
                    <a:pt x="1094310" y="164700"/>
                  </a:cubicBezTo>
                  <a:cubicBezTo>
                    <a:pt x="1179400" y="234550"/>
                    <a:pt x="1221310" y="352660"/>
                    <a:pt x="1231470" y="431400"/>
                  </a:cubicBezTo>
                  <a:cubicBezTo>
                    <a:pt x="1241630" y="510140"/>
                    <a:pt x="1226390" y="558400"/>
                    <a:pt x="1155270" y="637140"/>
                  </a:cubicBezTo>
                  <a:cubicBezTo>
                    <a:pt x="1084150" y="715880"/>
                    <a:pt x="939370" y="847960"/>
                    <a:pt x="804750" y="903840"/>
                  </a:cubicBezTo>
                  <a:cubicBezTo>
                    <a:pt x="670130" y="959720"/>
                    <a:pt x="469470" y="985120"/>
                    <a:pt x="347550" y="972420"/>
                  </a:cubicBezTo>
                  <a:cubicBezTo>
                    <a:pt x="225630" y="959720"/>
                    <a:pt x="125300" y="859390"/>
                    <a:pt x="73230" y="827640"/>
                  </a:cubicBezTo>
                  <a:cubicBezTo>
                    <a:pt x="21160" y="795890"/>
                    <a:pt x="22430" y="813670"/>
                    <a:pt x="12270" y="75906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B1117251-1A59-481C-B628-64C55F3E7E10}"/>
                </a:ext>
              </a:extLst>
            </p:cNvPr>
            <p:cNvSpPr/>
            <p:nvPr/>
          </p:nvSpPr>
          <p:spPr>
            <a:xfrm>
              <a:off x="1835696" y="2423380"/>
              <a:ext cx="1459052" cy="1224265"/>
            </a:xfrm>
            <a:custGeom>
              <a:avLst/>
              <a:gdLst>
                <a:gd name="connsiteX0" fmla="*/ 22257 w 1459052"/>
                <a:gd name="connsiteY0" fmla="*/ 658950 h 1224265"/>
                <a:gd name="connsiteX1" fmla="*/ 29877 w 1459052"/>
                <a:gd name="connsiteY1" fmla="*/ 514170 h 1224265"/>
                <a:gd name="connsiteX2" fmla="*/ 151797 w 1459052"/>
                <a:gd name="connsiteY2" fmla="*/ 216990 h 1224265"/>
                <a:gd name="connsiteX3" fmla="*/ 380397 w 1459052"/>
                <a:gd name="connsiteY3" fmla="*/ 49350 h 1224265"/>
                <a:gd name="connsiteX4" fmla="*/ 784257 w 1459052"/>
                <a:gd name="connsiteY4" fmla="*/ 11250 h 1224265"/>
                <a:gd name="connsiteX5" fmla="*/ 1134777 w 1459052"/>
                <a:gd name="connsiteY5" fmla="*/ 224610 h 1224265"/>
                <a:gd name="connsiteX6" fmla="*/ 1378617 w 1459052"/>
                <a:gd name="connsiteY6" fmla="*/ 483690 h 1224265"/>
                <a:gd name="connsiteX7" fmla="*/ 1454817 w 1459052"/>
                <a:gd name="connsiteY7" fmla="*/ 879930 h 1224265"/>
                <a:gd name="connsiteX8" fmla="*/ 1271937 w 1459052"/>
                <a:gd name="connsiteY8" fmla="*/ 1154250 h 1224265"/>
                <a:gd name="connsiteX9" fmla="*/ 738537 w 1459052"/>
                <a:gd name="connsiteY9" fmla="*/ 1215210 h 1224265"/>
                <a:gd name="connsiteX10" fmla="*/ 288957 w 1459052"/>
                <a:gd name="connsiteY10" fmla="*/ 1001850 h 1224265"/>
                <a:gd name="connsiteX11" fmla="*/ 22257 w 1459052"/>
                <a:gd name="connsiteY11" fmla="*/ 658950 h 122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9052" h="1224265">
                  <a:moveTo>
                    <a:pt x="22257" y="658950"/>
                  </a:moveTo>
                  <a:cubicBezTo>
                    <a:pt x="-20923" y="577670"/>
                    <a:pt x="8287" y="587830"/>
                    <a:pt x="29877" y="514170"/>
                  </a:cubicBezTo>
                  <a:cubicBezTo>
                    <a:pt x="51467" y="440510"/>
                    <a:pt x="93377" y="294460"/>
                    <a:pt x="151797" y="216990"/>
                  </a:cubicBezTo>
                  <a:cubicBezTo>
                    <a:pt x="210217" y="139520"/>
                    <a:pt x="274987" y="83640"/>
                    <a:pt x="380397" y="49350"/>
                  </a:cubicBezTo>
                  <a:cubicBezTo>
                    <a:pt x="485807" y="15060"/>
                    <a:pt x="658527" y="-17960"/>
                    <a:pt x="784257" y="11250"/>
                  </a:cubicBezTo>
                  <a:cubicBezTo>
                    <a:pt x="909987" y="40460"/>
                    <a:pt x="1035717" y="145870"/>
                    <a:pt x="1134777" y="224610"/>
                  </a:cubicBezTo>
                  <a:cubicBezTo>
                    <a:pt x="1233837" y="303350"/>
                    <a:pt x="1325277" y="374470"/>
                    <a:pt x="1378617" y="483690"/>
                  </a:cubicBezTo>
                  <a:cubicBezTo>
                    <a:pt x="1431957" y="592910"/>
                    <a:pt x="1472597" y="768170"/>
                    <a:pt x="1454817" y="879930"/>
                  </a:cubicBezTo>
                  <a:cubicBezTo>
                    <a:pt x="1437037" y="991690"/>
                    <a:pt x="1391317" y="1098370"/>
                    <a:pt x="1271937" y="1154250"/>
                  </a:cubicBezTo>
                  <a:cubicBezTo>
                    <a:pt x="1152557" y="1210130"/>
                    <a:pt x="902367" y="1240610"/>
                    <a:pt x="738537" y="1215210"/>
                  </a:cubicBezTo>
                  <a:cubicBezTo>
                    <a:pt x="574707" y="1189810"/>
                    <a:pt x="407067" y="1086940"/>
                    <a:pt x="288957" y="1001850"/>
                  </a:cubicBezTo>
                  <a:cubicBezTo>
                    <a:pt x="170847" y="916760"/>
                    <a:pt x="65437" y="740230"/>
                    <a:pt x="22257" y="65895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209137D9-7729-4BD6-8B23-F4E2E66CE8CB}"/>
                </a:ext>
              </a:extLst>
            </p:cNvPr>
            <p:cNvSpPr/>
            <p:nvPr/>
          </p:nvSpPr>
          <p:spPr>
            <a:xfrm>
              <a:off x="2897656" y="1973870"/>
              <a:ext cx="1166929" cy="960907"/>
            </a:xfrm>
            <a:custGeom>
              <a:avLst/>
              <a:gdLst>
                <a:gd name="connsiteX0" fmla="*/ 11857 w 1166929"/>
                <a:gd name="connsiteY0" fmla="*/ 300740 h 960907"/>
                <a:gd name="connsiteX1" fmla="*/ 187117 w 1166929"/>
                <a:gd name="connsiteY1" fmla="*/ 87380 h 960907"/>
                <a:gd name="connsiteX2" fmla="*/ 773857 w 1166929"/>
                <a:gd name="connsiteY2" fmla="*/ 3560 h 960907"/>
                <a:gd name="connsiteX3" fmla="*/ 1078657 w 1166929"/>
                <a:gd name="connsiteY3" fmla="*/ 194060 h 960907"/>
                <a:gd name="connsiteX4" fmla="*/ 1154857 w 1166929"/>
                <a:gd name="connsiteY4" fmla="*/ 559820 h 960907"/>
                <a:gd name="connsiteX5" fmla="*/ 865297 w 1166929"/>
                <a:gd name="connsiteY5" fmla="*/ 933200 h 960907"/>
                <a:gd name="connsiteX6" fmla="*/ 316657 w 1166929"/>
                <a:gd name="connsiteY6" fmla="*/ 895100 h 960907"/>
                <a:gd name="connsiteX7" fmla="*/ 49957 w 1166929"/>
                <a:gd name="connsiteY7" fmla="*/ 590300 h 960907"/>
                <a:gd name="connsiteX8" fmla="*/ 11857 w 1166929"/>
                <a:gd name="connsiteY8" fmla="*/ 300740 h 96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6929" h="960907">
                  <a:moveTo>
                    <a:pt x="11857" y="300740"/>
                  </a:moveTo>
                  <a:cubicBezTo>
                    <a:pt x="34717" y="216920"/>
                    <a:pt x="60117" y="136910"/>
                    <a:pt x="187117" y="87380"/>
                  </a:cubicBezTo>
                  <a:cubicBezTo>
                    <a:pt x="314117" y="37850"/>
                    <a:pt x="625267" y="-14220"/>
                    <a:pt x="773857" y="3560"/>
                  </a:cubicBezTo>
                  <a:cubicBezTo>
                    <a:pt x="922447" y="21340"/>
                    <a:pt x="1015157" y="101350"/>
                    <a:pt x="1078657" y="194060"/>
                  </a:cubicBezTo>
                  <a:cubicBezTo>
                    <a:pt x="1142157" y="286770"/>
                    <a:pt x="1190417" y="436630"/>
                    <a:pt x="1154857" y="559820"/>
                  </a:cubicBezTo>
                  <a:cubicBezTo>
                    <a:pt x="1119297" y="683010"/>
                    <a:pt x="1004997" y="877320"/>
                    <a:pt x="865297" y="933200"/>
                  </a:cubicBezTo>
                  <a:cubicBezTo>
                    <a:pt x="725597" y="989080"/>
                    <a:pt x="452547" y="952250"/>
                    <a:pt x="316657" y="895100"/>
                  </a:cubicBezTo>
                  <a:cubicBezTo>
                    <a:pt x="180767" y="837950"/>
                    <a:pt x="102027" y="685550"/>
                    <a:pt x="49957" y="590300"/>
                  </a:cubicBezTo>
                  <a:cubicBezTo>
                    <a:pt x="-2113" y="495050"/>
                    <a:pt x="-11003" y="384560"/>
                    <a:pt x="11857" y="30074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9FCFB346-994C-4640-9F30-E23A3143C099}"/>
                </a:ext>
              </a:extLst>
            </p:cNvPr>
            <p:cNvSpPr/>
            <p:nvPr/>
          </p:nvSpPr>
          <p:spPr>
            <a:xfrm>
              <a:off x="5293925" y="3486828"/>
              <a:ext cx="1076049" cy="830771"/>
            </a:xfrm>
            <a:custGeom>
              <a:avLst/>
              <a:gdLst>
                <a:gd name="connsiteX0" fmla="*/ 17215 w 1076049"/>
                <a:gd name="connsiteY0" fmla="*/ 513672 h 830771"/>
                <a:gd name="connsiteX1" fmla="*/ 40075 w 1076049"/>
                <a:gd name="connsiteY1" fmla="*/ 285072 h 830771"/>
                <a:gd name="connsiteX2" fmla="*/ 200095 w 1076049"/>
                <a:gd name="connsiteY2" fmla="*/ 125052 h 830771"/>
                <a:gd name="connsiteX3" fmla="*/ 504895 w 1076049"/>
                <a:gd name="connsiteY3" fmla="*/ 3132 h 830771"/>
                <a:gd name="connsiteX4" fmla="*/ 748735 w 1076049"/>
                <a:gd name="connsiteY4" fmla="*/ 56472 h 830771"/>
                <a:gd name="connsiteX5" fmla="*/ 1045915 w 1076049"/>
                <a:gd name="connsiteY5" fmla="*/ 269832 h 830771"/>
                <a:gd name="connsiteX6" fmla="*/ 1030675 w 1076049"/>
                <a:gd name="connsiteY6" fmla="*/ 597492 h 830771"/>
                <a:gd name="connsiteX7" fmla="*/ 733495 w 1076049"/>
                <a:gd name="connsiteY7" fmla="*/ 795612 h 830771"/>
                <a:gd name="connsiteX8" fmla="*/ 261055 w 1076049"/>
                <a:gd name="connsiteY8" fmla="*/ 803232 h 830771"/>
                <a:gd name="connsiteX9" fmla="*/ 17215 w 1076049"/>
                <a:gd name="connsiteY9" fmla="*/ 513672 h 83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049" h="830771">
                  <a:moveTo>
                    <a:pt x="17215" y="513672"/>
                  </a:moveTo>
                  <a:cubicBezTo>
                    <a:pt x="-19615" y="427312"/>
                    <a:pt x="9595" y="349842"/>
                    <a:pt x="40075" y="285072"/>
                  </a:cubicBezTo>
                  <a:cubicBezTo>
                    <a:pt x="70555" y="220302"/>
                    <a:pt x="122625" y="172042"/>
                    <a:pt x="200095" y="125052"/>
                  </a:cubicBezTo>
                  <a:cubicBezTo>
                    <a:pt x="277565" y="78062"/>
                    <a:pt x="413455" y="14562"/>
                    <a:pt x="504895" y="3132"/>
                  </a:cubicBezTo>
                  <a:cubicBezTo>
                    <a:pt x="596335" y="-8298"/>
                    <a:pt x="658565" y="12022"/>
                    <a:pt x="748735" y="56472"/>
                  </a:cubicBezTo>
                  <a:cubicBezTo>
                    <a:pt x="838905" y="100922"/>
                    <a:pt x="998925" y="179662"/>
                    <a:pt x="1045915" y="269832"/>
                  </a:cubicBezTo>
                  <a:cubicBezTo>
                    <a:pt x="1092905" y="360002"/>
                    <a:pt x="1082745" y="509862"/>
                    <a:pt x="1030675" y="597492"/>
                  </a:cubicBezTo>
                  <a:cubicBezTo>
                    <a:pt x="978605" y="685122"/>
                    <a:pt x="861765" y="761322"/>
                    <a:pt x="733495" y="795612"/>
                  </a:cubicBezTo>
                  <a:cubicBezTo>
                    <a:pt x="605225" y="829902"/>
                    <a:pt x="381705" y="850222"/>
                    <a:pt x="261055" y="803232"/>
                  </a:cubicBezTo>
                  <a:cubicBezTo>
                    <a:pt x="140405" y="756242"/>
                    <a:pt x="54045" y="600032"/>
                    <a:pt x="17215" y="513672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483B144A-CE03-4087-A15A-20337600FABE}"/>
                </a:ext>
              </a:extLst>
            </p:cNvPr>
            <p:cNvSpPr/>
            <p:nvPr/>
          </p:nvSpPr>
          <p:spPr>
            <a:xfrm>
              <a:off x="5973651" y="3093714"/>
              <a:ext cx="903638" cy="657328"/>
            </a:xfrm>
            <a:custGeom>
              <a:avLst/>
              <a:gdLst>
                <a:gd name="connsiteX0" fmla="*/ 8049 w 903638"/>
                <a:gd name="connsiteY0" fmla="*/ 259086 h 657328"/>
                <a:gd name="connsiteX1" fmla="*/ 8049 w 903638"/>
                <a:gd name="connsiteY1" fmla="*/ 137166 h 657328"/>
                <a:gd name="connsiteX2" fmla="*/ 99489 w 903638"/>
                <a:gd name="connsiteY2" fmla="*/ 22866 h 657328"/>
                <a:gd name="connsiteX3" fmla="*/ 305229 w 903638"/>
                <a:gd name="connsiteY3" fmla="*/ 15246 h 657328"/>
                <a:gd name="connsiteX4" fmla="*/ 739569 w 903638"/>
                <a:gd name="connsiteY4" fmla="*/ 190506 h 657328"/>
                <a:gd name="connsiteX5" fmla="*/ 899589 w 903638"/>
                <a:gd name="connsiteY5" fmla="*/ 403866 h 657328"/>
                <a:gd name="connsiteX6" fmla="*/ 808149 w 903638"/>
                <a:gd name="connsiteY6" fmla="*/ 640086 h 657328"/>
                <a:gd name="connsiteX7" fmla="*/ 328089 w 903638"/>
                <a:gd name="connsiteY7" fmla="*/ 609606 h 657328"/>
                <a:gd name="connsiteX8" fmla="*/ 38529 w 903638"/>
                <a:gd name="connsiteY8" fmla="*/ 373386 h 657328"/>
                <a:gd name="connsiteX9" fmla="*/ 8049 w 903638"/>
                <a:gd name="connsiteY9" fmla="*/ 259086 h 65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638" h="657328">
                  <a:moveTo>
                    <a:pt x="8049" y="259086"/>
                  </a:moveTo>
                  <a:cubicBezTo>
                    <a:pt x="2969" y="219716"/>
                    <a:pt x="-7191" y="176536"/>
                    <a:pt x="8049" y="137166"/>
                  </a:cubicBezTo>
                  <a:cubicBezTo>
                    <a:pt x="23289" y="97796"/>
                    <a:pt x="49959" y="43186"/>
                    <a:pt x="99489" y="22866"/>
                  </a:cubicBezTo>
                  <a:cubicBezTo>
                    <a:pt x="149019" y="2546"/>
                    <a:pt x="198549" y="-12694"/>
                    <a:pt x="305229" y="15246"/>
                  </a:cubicBezTo>
                  <a:cubicBezTo>
                    <a:pt x="411909" y="43186"/>
                    <a:pt x="640509" y="125736"/>
                    <a:pt x="739569" y="190506"/>
                  </a:cubicBezTo>
                  <a:cubicBezTo>
                    <a:pt x="838629" y="255276"/>
                    <a:pt x="888159" y="328936"/>
                    <a:pt x="899589" y="403866"/>
                  </a:cubicBezTo>
                  <a:cubicBezTo>
                    <a:pt x="911019" y="478796"/>
                    <a:pt x="903399" y="605796"/>
                    <a:pt x="808149" y="640086"/>
                  </a:cubicBezTo>
                  <a:cubicBezTo>
                    <a:pt x="712899" y="674376"/>
                    <a:pt x="456359" y="654056"/>
                    <a:pt x="328089" y="609606"/>
                  </a:cubicBezTo>
                  <a:cubicBezTo>
                    <a:pt x="199819" y="565156"/>
                    <a:pt x="91869" y="426726"/>
                    <a:pt x="38529" y="373386"/>
                  </a:cubicBezTo>
                  <a:cubicBezTo>
                    <a:pt x="-14811" y="320046"/>
                    <a:pt x="13129" y="298456"/>
                    <a:pt x="8049" y="259086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102B4CD1-7EDC-448F-A77F-750741B555E6}"/>
                </a:ext>
              </a:extLst>
            </p:cNvPr>
            <p:cNvSpPr/>
            <p:nvPr/>
          </p:nvSpPr>
          <p:spPr>
            <a:xfrm>
              <a:off x="6104884" y="2416597"/>
              <a:ext cx="1320532" cy="1165885"/>
            </a:xfrm>
            <a:custGeom>
              <a:avLst/>
              <a:gdLst>
                <a:gd name="connsiteX0" fmla="*/ 29216 w 1320532"/>
                <a:gd name="connsiteY0" fmla="*/ 539963 h 1165885"/>
                <a:gd name="connsiteX1" fmla="*/ 6356 w 1320532"/>
                <a:gd name="connsiteY1" fmla="*/ 288503 h 1165885"/>
                <a:gd name="connsiteX2" fmla="*/ 59696 w 1320532"/>
                <a:gd name="connsiteY2" fmla="*/ 151343 h 1165885"/>
                <a:gd name="connsiteX3" fmla="*/ 227336 w 1320532"/>
                <a:gd name="connsiteY3" fmla="*/ 21803 h 1165885"/>
                <a:gd name="connsiteX4" fmla="*/ 501656 w 1320532"/>
                <a:gd name="connsiteY4" fmla="*/ 6563 h 1165885"/>
                <a:gd name="connsiteX5" fmla="*/ 814076 w 1320532"/>
                <a:gd name="connsiteY5" fmla="*/ 90383 h 1165885"/>
                <a:gd name="connsiteX6" fmla="*/ 1187456 w 1320532"/>
                <a:gd name="connsiteY6" fmla="*/ 334223 h 1165885"/>
                <a:gd name="connsiteX7" fmla="*/ 1316996 w 1320532"/>
                <a:gd name="connsiteY7" fmla="*/ 707603 h 1165885"/>
                <a:gd name="connsiteX8" fmla="*/ 1256036 w 1320532"/>
                <a:gd name="connsiteY8" fmla="*/ 1058123 h 1165885"/>
                <a:gd name="connsiteX9" fmla="*/ 974096 w 1320532"/>
                <a:gd name="connsiteY9" fmla="*/ 1141943 h 1165885"/>
                <a:gd name="connsiteX10" fmla="*/ 257816 w 1320532"/>
                <a:gd name="connsiteY10" fmla="*/ 677123 h 1165885"/>
                <a:gd name="connsiteX11" fmla="*/ 29216 w 1320532"/>
                <a:gd name="connsiteY11" fmla="*/ 539963 h 116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0532" h="1165885">
                  <a:moveTo>
                    <a:pt x="29216" y="539963"/>
                  </a:moveTo>
                  <a:cubicBezTo>
                    <a:pt x="-12694" y="475193"/>
                    <a:pt x="1276" y="353273"/>
                    <a:pt x="6356" y="288503"/>
                  </a:cubicBezTo>
                  <a:cubicBezTo>
                    <a:pt x="11436" y="223733"/>
                    <a:pt x="22866" y="195793"/>
                    <a:pt x="59696" y="151343"/>
                  </a:cubicBezTo>
                  <a:cubicBezTo>
                    <a:pt x="96526" y="106893"/>
                    <a:pt x="153676" y="45933"/>
                    <a:pt x="227336" y="21803"/>
                  </a:cubicBezTo>
                  <a:cubicBezTo>
                    <a:pt x="300996" y="-2327"/>
                    <a:pt x="403866" y="-4867"/>
                    <a:pt x="501656" y="6563"/>
                  </a:cubicBezTo>
                  <a:cubicBezTo>
                    <a:pt x="599446" y="17993"/>
                    <a:pt x="699776" y="35773"/>
                    <a:pt x="814076" y="90383"/>
                  </a:cubicBezTo>
                  <a:cubicBezTo>
                    <a:pt x="928376" y="144993"/>
                    <a:pt x="1103636" y="231353"/>
                    <a:pt x="1187456" y="334223"/>
                  </a:cubicBezTo>
                  <a:cubicBezTo>
                    <a:pt x="1271276" y="437093"/>
                    <a:pt x="1305566" y="586953"/>
                    <a:pt x="1316996" y="707603"/>
                  </a:cubicBezTo>
                  <a:cubicBezTo>
                    <a:pt x="1328426" y="828253"/>
                    <a:pt x="1313186" y="985733"/>
                    <a:pt x="1256036" y="1058123"/>
                  </a:cubicBezTo>
                  <a:cubicBezTo>
                    <a:pt x="1198886" y="1130513"/>
                    <a:pt x="1140466" y="1205443"/>
                    <a:pt x="974096" y="1141943"/>
                  </a:cubicBezTo>
                  <a:cubicBezTo>
                    <a:pt x="807726" y="1078443"/>
                    <a:pt x="408946" y="772373"/>
                    <a:pt x="257816" y="677123"/>
                  </a:cubicBezTo>
                  <a:cubicBezTo>
                    <a:pt x="106686" y="581873"/>
                    <a:pt x="71126" y="604733"/>
                    <a:pt x="29216" y="539963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F57C941C-CDEE-4D44-B50C-F765127C108E}"/>
                </a:ext>
              </a:extLst>
            </p:cNvPr>
            <p:cNvSpPr/>
            <p:nvPr/>
          </p:nvSpPr>
          <p:spPr>
            <a:xfrm>
              <a:off x="7083822" y="2354048"/>
              <a:ext cx="821305" cy="562790"/>
            </a:xfrm>
            <a:custGeom>
              <a:avLst/>
              <a:gdLst>
                <a:gd name="connsiteX0" fmla="*/ 40878 w 821305"/>
                <a:gd name="connsiteY0" fmla="*/ 244372 h 562790"/>
                <a:gd name="connsiteX1" fmla="*/ 40878 w 821305"/>
                <a:gd name="connsiteY1" fmla="*/ 114832 h 562790"/>
                <a:gd name="connsiteX2" fmla="*/ 299958 w 821305"/>
                <a:gd name="connsiteY2" fmla="*/ 532 h 562790"/>
                <a:gd name="connsiteX3" fmla="*/ 597138 w 821305"/>
                <a:gd name="connsiteY3" fmla="*/ 91972 h 562790"/>
                <a:gd name="connsiteX4" fmla="*/ 818118 w 821305"/>
                <a:gd name="connsiteY4" fmla="*/ 480592 h 562790"/>
                <a:gd name="connsiteX5" fmla="*/ 429498 w 821305"/>
                <a:gd name="connsiteY5" fmla="*/ 549172 h 562790"/>
                <a:gd name="connsiteX6" fmla="*/ 40878 w 821305"/>
                <a:gd name="connsiteY6" fmla="*/ 244372 h 56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1305" h="562790">
                  <a:moveTo>
                    <a:pt x="40878" y="244372"/>
                  </a:moveTo>
                  <a:cubicBezTo>
                    <a:pt x="-23892" y="171982"/>
                    <a:pt x="-2302" y="155472"/>
                    <a:pt x="40878" y="114832"/>
                  </a:cubicBezTo>
                  <a:cubicBezTo>
                    <a:pt x="84058" y="74192"/>
                    <a:pt x="207248" y="4342"/>
                    <a:pt x="299958" y="532"/>
                  </a:cubicBezTo>
                  <a:cubicBezTo>
                    <a:pt x="392668" y="-3278"/>
                    <a:pt x="510778" y="11962"/>
                    <a:pt x="597138" y="91972"/>
                  </a:cubicBezTo>
                  <a:cubicBezTo>
                    <a:pt x="683498" y="171982"/>
                    <a:pt x="846058" y="404392"/>
                    <a:pt x="818118" y="480592"/>
                  </a:cubicBezTo>
                  <a:cubicBezTo>
                    <a:pt x="790178" y="556792"/>
                    <a:pt x="560308" y="580922"/>
                    <a:pt x="429498" y="549172"/>
                  </a:cubicBezTo>
                  <a:cubicBezTo>
                    <a:pt x="298688" y="517422"/>
                    <a:pt x="105648" y="316762"/>
                    <a:pt x="40878" y="244372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D9EC6015-0BBE-4F79-9BCC-40A6E8BB4052}"/>
                </a:ext>
              </a:extLst>
            </p:cNvPr>
            <p:cNvSpPr/>
            <p:nvPr/>
          </p:nvSpPr>
          <p:spPr>
            <a:xfrm>
              <a:off x="7261860" y="1965808"/>
              <a:ext cx="939110" cy="686594"/>
            </a:xfrm>
            <a:custGeom>
              <a:avLst/>
              <a:gdLst>
                <a:gd name="connsiteX0" fmla="*/ 0 w 939110"/>
                <a:gd name="connsiteY0" fmla="*/ 91592 h 686594"/>
                <a:gd name="connsiteX1" fmla="*/ 220980 w 939110"/>
                <a:gd name="connsiteY1" fmla="*/ 152 h 686594"/>
                <a:gd name="connsiteX2" fmla="*/ 830580 w 939110"/>
                <a:gd name="connsiteY2" fmla="*/ 106832 h 686594"/>
                <a:gd name="connsiteX3" fmla="*/ 937260 w 939110"/>
                <a:gd name="connsiteY3" fmla="*/ 457352 h 686594"/>
                <a:gd name="connsiteX4" fmla="*/ 838200 w 939110"/>
                <a:gd name="connsiteY4" fmla="*/ 685952 h 686594"/>
                <a:gd name="connsiteX5" fmla="*/ 220980 w 939110"/>
                <a:gd name="connsiteY5" fmla="*/ 388772 h 686594"/>
                <a:gd name="connsiteX6" fmla="*/ 0 w 939110"/>
                <a:gd name="connsiteY6" fmla="*/ 91592 h 68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9110" h="686594">
                  <a:moveTo>
                    <a:pt x="0" y="91592"/>
                  </a:moveTo>
                  <a:cubicBezTo>
                    <a:pt x="0" y="26822"/>
                    <a:pt x="82550" y="-2388"/>
                    <a:pt x="220980" y="152"/>
                  </a:cubicBezTo>
                  <a:cubicBezTo>
                    <a:pt x="359410" y="2692"/>
                    <a:pt x="711200" y="30632"/>
                    <a:pt x="830580" y="106832"/>
                  </a:cubicBezTo>
                  <a:cubicBezTo>
                    <a:pt x="949960" y="183032"/>
                    <a:pt x="935990" y="360832"/>
                    <a:pt x="937260" y="457352"/>
                  </a:cubicBezTo>
                  <a:cubicBezTo>
                    <a:pt x="938530" y="553872"/>
                    <a:pt x="957580" y="697382"/>
                    <a:pt x="838200" y="685952"/>
                  </a:cubicBezTo>
                  <a:cubicBezTo>
                    <a:pt x="718820" y="674522"/>
                    <a:pt x="363220" y="480212"/>
                    <a:pt x="220980" y="388772"/>
                  </a:cubicBezTo>
                  <a:cubicBezTo>
                    <a:pt x="78740" y="297332"/>
                    <a:pt x="0" y="156362"/>
                    <a:pt x="0" y="91592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32ED57A-01EC-447B-9487-D5F162664A5B}"/>
                </a:ext>
              </a:extLst>
            </p:cNvPr>
            <p:cNvSpPr/>
            <p:nvPr/>
          </p:nvSpPr>
          <p:spPr>
            <a:xfrm>
              <a:off x="1331640" y="3081170"/>
              <a:ext cx="3869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P</a:t>
              </a:r>
              <a:endParaRPr lang="pt-BR" sz="1600" i="1" dirty="0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D7BE72DB-D35F-42EC-AC15-C8E3A6D1EBA8}"/>
                </a:ext>
              </a:extLst>
            </p:cNvPr>
            <p:cNvSpPr/>
            <p:nvPr/>
          </p:nvSpPr>
          <p:spPr>
            <a:xfrm>
              <a:off x="1777688" y="2296889"/>
              <a:ext cx="3869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M</a:t>
              </a:r>
              <a:endParaRPr lang="pt-BR" sz="1600" i="1" dirty="0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AD71EE87-7C0B-4501-ACEC-2BD642DD7997}"/>
                </a:ext>
              </a:extLst>
            </p:cNvPr>
            <p:cNvSpPr/>
            <p:nvPr/>
          </p:nvSpPr>
          <p:spPr>
            <a:xfrm>
              <a:off x="2623640" y="1949138"/>
              <a:ext cx="3869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G</a:t>
              </a:r>
              <a:endParaRPr lang="pt-BR" sz="1600" i="1" dirty="0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527F801-A3EA-4763-A71E-1241F97CE225}"/>
                </a:ext>
              </a:extLst>
            </p:cNvPr>
            <p:cNvSpPr/>
            <p:nvPr/>
          </p:nvSpPr>
          <p:spPr>
            <a:xfrm>
              <a:off x="6363208" y="3919755"/>
              <a:ext cx="72061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PP</a:t>
              </a:r>
              <a:endParaRPr lang="pt-BR" sz="1600" i="1" dirty="0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8298AA41-549C-49B2-9C47-000EA96A6FE2}"/>
                </a:ext>
              </a:extLst>
            </p:cNvPr>
            <p:cNvSpPr/>
            <p:nvPr/>
          </p:nvSpPr>
          <p:spPr>
            <a:xfrm>
              <a:off x="6756634" y="3697664"/>
              <a:ext cx="72061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M</a:t>
              </a:r>
              <a:endParaRPr lang="pt-BR" sz="1600" i="1" dirty="0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0FD3F1CB-82B0-4524-B8D4-6675E8D4A4C1}"/>
                </a:ext>
              </a:extLst>
            </p:cNvPr>
            <p:cNvSpPr/>
            <p:nvPr/>
          </p:nvSpPr>
          <p:spPr>
            <a:xfrm>
              <a:off x="7371108" y="3389646"/>
              <a:ext cx="72061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G</a:t>
              </a:r>
              <a:endParaRPr lang="pt-BR" sz="1600" i="1" dirty="0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B50762D-8304-41CD-B858-B64669385F12}"/>
                </a:ext>
              </a:extLst>
            </p:cNvPr>
            <p:cNvSpPr/>
            <p:nvPr/>
          </p:nvSpPr>
          <p:spPr>
            <a:xfrm>
              <a:off x="7699327" y="2907874"/>
              <a:ext cx="72061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GG</a:t>
              </a:r>
              <a:endParaRPr lang="pt-BR" sz="1600" i="1" dirty="0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1DB5AD6-26A8-4886-9E48-51FAFDD62B18}"/>
                </a:ext>
              </a:extLst>
            </p:cNvPr>
            <p:cNvSpPr/>
            <p:nvPr/>
          </p:nvSpPr>
          <p:spPr>
            <a:xfrm>
              <a:off x="8195999" y="2491871"/>
              <a:ext cx="72061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XG</a:t>
              </a:r>
              <a:endParaRPr lang="pt-BR" sz="1600" i="1" dirty="0"/>
            </a:p>
          </p:txBody>
        </p:sp>
      </p:grpSp>
      <p:sp>
        <p:nvSpPr>
          <p:cNvPr id="24" name="Retângulo 23">
            <a:extLst>
              <a:ext uri="{FF2B5EF4-FFF2-40B4-BE49-F238E27FC236}">
                <a16:creationId xmlns:a16="http://schemas.microsoft.com/office/drawing/2014/main" id="{A426CBF1-1BA8-401A-85CE-D15AC2200CBA}"/>
              </a:ext>
            </a:extLst>
          </p:cNvPr>
          <p:cNvSpPr/>
          <p:nvPr/>
        </p:nvSpPr>
        <p:spPr>
          <a:xfrm>
            <a:off x="886829" y="4393436"/>
            <a:ext cx="80024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Decisão de K: </a:t>
            </a:r>
            <a:r>
              <a:rPr lang="pt-B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Satisfação dos clientes? Resultados das vendas? Impactos na fabricação?</a:t>
            </a:r>
            <a:endParaRPr lang="pt-BR" sz="1600" i="1" dirty="0"/>
          </a:p>
        </p:txBody>
      </p:sp>
    </p:spTree>
    <p:extLst>
      <p:ext uri="{BB962C8B-B14F-4D97-AF65-F5344CB8AC3E}">
        <p14:creationId xmlns:p14="http://schemas.microsoft.com/office/powerpoint/2010/main" val="395184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60494E-6 L -0.00278 -0.099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49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F9051505-CAD6-4E95-9801-DBC41AE8C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1830756"/>
            <a:ext cx="2822479" cy="2366937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Dimensionalidade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FF82F61-3268-4CE8-981D-D703FE1774A2}"/>
              </a:ext>
            </a:extLst>
          </p:cNvPr>
          <p:cNvSpPr txBox="1">
            <a:spLocks/>
          </p:cNvSpPr>
          <p:nvPr/>
        </p:nvSpPr>
        <p:spPr>
          <a:xfrm>
            <a:off x="472088" y="913963"/>
            <a:ext cx="3796063" cy="72008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 err="1">
                <a:latin typeface="Segoe UI" panose="020B0502040204020203" pitchFamily="34" charset="0"/>
                <a:cs typeface="Segoe UI" panose="020B0502040204020203" pitchFamily="34" charset="0"/>
              </a:rPr>
              <a:t>Ação</a:t>
            </a:r>
            <a:r>
              <a:rPr lang="en-US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: 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Reduzir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dados de 3 para 2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dimensões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55A186C-3AD0-4A24-B8C0-AD1251EC1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634044"/>
            <a:ext cx="2664296" cy="2449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1D0FF3C-6254-41D2-BC55-0940AD02CCA0}"/>
                  </a:ext>
                </a:extLst>
              </p:cNvPr>
              <p:cNvSpPr txBox="1"/>
              <p:nvPr/>
            </p:nvSpPr>
            <p:spPr>
              <a:xfrm>
                <a:off x="1115616" y="4299942"/>
                <a:ext cx="94994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1D0FF3C-6254-41D2-BC55-0940AD02C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299942"/>
                <a:ext cx="949940" cy="288477"/>
              </a:xfrm>
              <a:prstGeom prst="rect">
                <a:avLst/>
              </a:prstGeom>
              <a:blipFill>
                <a:blip r:embed="rId5"/>
                <a:stretch>
                  <a:fillRect l="-2564" t="-6250" r="-1282" b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CE2C99CB-7DE2-459D-AA0B-CA61A5976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840" y="1634043"/>
            <a:ext cx="2950671" cy="2531805"/>
          </a:xfrm>
          <a:prstGeom prst="rect">
            <a:avLst/>
          </a:prstGeom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182BC9E2-F056-4958-91EF-F651AAB10F9E}"/>
              </a:ext>
            </a:extLst>
          </p:cNvPr>
          <p:cNvCxnSpPr>
            <a:cxnSpLocks/>
          </p:cNvCxnSpPr>
          <p:nvPr/>
        </p:nvCxnSpPr>
        <p:spPr>
          <a:xfrm flipV="1">
            <a:off x="1078052" y="2480073"/>
            <a:ext cx="360040" cy="5040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2CFC599A-C4F1-4767-8837-FD0C451A61C4}"/>
              </a:ext>
            </a:extLst>
          </p:cNvPr>
          <p:cNvCxnSpPr>
            <a:cxnSpLocks/>
          </p:cNvCxnSpPr>
          <p:nvPr/>
        </p:nvCxnSpPr>
        <p:spPr>
          <a:xfrm>
            <a:off x="1438092" y="2480073"/>
            <a:ext cx="1152128" cy="720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D30A9F0C-6A08-4D5E-B5C6-2B54BB5806BA}"/>
              </a:ext>
            </a:extLst>
          </p:cNvPr>
          <p:cNvCxnSpPr>
            <a:cxnSpLocks/>
          </p:cNvCxnSpPr>
          <p:nvPr/>
        </p:nvCxnSpPr>
        <p:spPr>
          <a:xfrm flipH="1">
            <a:off x="2302188" y="2552081"/>
            <a:ext cx="288032" cy="5040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5E3F2359-F336-4E87-81E0-CFE18C14ABFF}"/>
              </a:ext>
            </a:extLst>
          </p:cNvPr>
          <p:cNvCxnSpPr>
            <a:cxnSpLocks/>
          </p:cNvCxnSpPr>
          <p:nvPr/>
        </p:nvCxnSpPr>
        <p:spPr>
          <a:xfrm>
            <a:off x="1078052" y="2984128"/>
            <a:ext cx="1224136" cy="7200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B443F83A-683C-4A27-94E7-F6AE6D67D7B5}"/>
              </a:ext>
            </a:extLst>
          </p:cNvPr>
          <p:cNvCxnSpPr>
            <a:cxnSpLocks/>
          </p:cNvCxnSpPr>
          <p:nvPr/>
        </p:nvCxnSpPr>
        <p:spPr>
          <a:xfrm flipV="1">
            <a:off x="3742348" y="2984128"/>
            <a:ext cx="253588" cy="3077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224722C2-51B5-4810-A8EB-1C84EDCFBF07}"/>
              </a:ext>
            </a:extLst>
          </p:cNvPr>
          <p:cNvCxnSpPr>
            <a:cxnSpLocks/>
          </p:cNvCxnSpPr>
          <p:nvPr/>
        </p:nvCxnSpPr>
        <p:spPr>
          <a:xfrm flipV="1">
            <a:off x="3995936" y="2350460"/>
            <a:ext cx="1440160" cy="6336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E61A5E67-9116-4131-8280-520A6DA949AB}"/>
              </a:ext>
            </a:extLst>
          </p:cNvPr>
          <p:cNvCxnSpPr>
            <a:cxnSpLocks/>
          </p:cNvCxnSpPr>
          <p:nvPr/>
        </p:nvCxnSpPr>
        <p:spPr>
          <a:xfrm flipH="1">
            <a:off x="5148064" y="2355726"/>
            <a:ext cx="288032" cy="3600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2FBCCA07-6756-4178-997B-8270676B3901}"/>
              </a:ext>
            </a:extLst>
          </p:cNvPr>
          <p:cNvCxnSpPr>
            <a:cxnSpLocks/>
          </p:cNvCxnSpPr>
          <p:nvPr/>
        </p:nvCxnSpPr>
        <p:spPr>
          <a:xfrm flipV="1">
            <a:off x="3742348" y="2715766"/>
            <a:ext cx="1405716" cy="5760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4F0C26CC-E53D-4900-88DD-936B1A2FC361}"/>
              </a:ext>
            </a:extLst>
          </p:cNvPr>
          <p:cNvCxnSpPr>
            <a:cxnSpLocks/>
          </p:cNvCxnSpPr>
          <p:nvPr/>
        </p:nvCxnSpPr>
        <p:spPr>
          <a:xfrm flipV="1">
            <a:off x="3561500" y="2858981"/>
            <a:ext cx="361011" cy="4328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>
            <a:extLst>
              <a:ext uri="{FF2B5EF4-FFF2-40B4-BE49-F238E27FC236}">
                <a16:creationId xmlns:a16="http://schemas.microsoft.com/office/drawing/2014/main" id="{3A77158A-737E-4C4E-B80E-CFA21BDE8167}"/>
              </a:ext>
            </a:extLst>
          </p:cNvPr>
          <p:cNvCxnSpPr>
            <a:cxnSpLocks/>
          </p:cNvCxnSpPr>
          <p:nvPr/>
        </p:nvCxnSpPr>
        <p:spPr>
          <a:xfrm flipV="1">
            <a:off x="3713900" y="3227089"/>
            <a:ext cx="567680" cy="2171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CE1FA9DE-2FF3-425F-8B3D-139C651E531E}"/>
                  </a:ext>
                </a:extLst>
              </p:cNvPr>
              <p:cNvSpPr txBox="1"/>
              <p:nvPr/>
            </p:nvSpPr>
            <p:spPr>
              <a:xfrm>
                <a:off x="3644486" y="2567335"/>
                <a:ext cx="278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CE1FA9DE-2FF3-425F-8B3D-139C651E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486" y="2567335"/>
                <a:ext cx="278025" cy="276999"/>
              </a:xfrm>
              <a:prstGeom prst="rect">
                <a:avLst/>
              </a:prstGeom>
              <a:blipFill>
                <a:blip r:embed="rId7"/>
                <a:stretch>
                  <a:fillRect l="-11111" r="-4444" b="-17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CaixaDeTexto 102">
                <a:extLst>
                  <a:ext uri="{FF2B5EF4-FFF2-40B4-BE49-F238E27FC236}">
                    <a16:creationId xmlns:a16="http://schemas.microsoft.com/office/drawing/2014/main" id="{12155ED2-9B52-4D3C-B591-608F4D5E887F}"/>
                  </a:ext>
                </a:extLst>
              </p:cNvPr>
              <p:cNvSpPr txBox="1"/>
              <p:nvPr/>
            </p:nvSpPr>
            <p:spPr>
              <a:xfrm>
                <a:off x="3986326" y="3313340"/>
                <a:ext cx="272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3" name="CaixaDeTexto 102">
                <a:extLst>
                  <a:ext uri="{FF2B5EF4-FFF2-40B4-BE49-F238E27FC236}">
                    <a16:creationId xmlns:a16="http://schemas.microsoft.com/office/drawing/2014/main" id="{12155ED2-9B52-4D3C-B591-608F4D5E8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326" y="3313340"/>
                <a:ext cx="272702" cy="276999"/>
              </a:xfrm>
              <a:prstGeom prst="rect">
                <a:avLst/>
              </a:prstGeom>
              <a:blipFill>
                <a:blip r:embed="rId8"/>
                <a:stretch>
                  <a:fillRect l="-11111" r="-2222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aixaDeTexto 104">
                <a:extLst>
                  <a:ext uri="{FF2B5EF4-FFF2-40B4-BE49-F238E27FC236}">
                    <a16:creationId xmlns:a16="http://schemas.microsoft.com/office/drawing/2014/main" id="{C1AF3F74-9C9D-418C-B7F9-55E0CDBAD3A0}"/>
                  </a:ext>
                </a:extLst>
              </p:cNvPr>
              <p:cNvSpPr txBox="1"/>
              <p:nvPr/>
            </p:nvSpPr>
            <p:spPr>
              <a:xfrm>
                <a:off x="7164288" y="1542279"/>
                <a:ext cx="937371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5" name="CaixaDeTexto 104">
                <a:extLst>
                  <a:ext uri="{FF2B5EF4-FFF2-40B4-BE49-F238E27FC236}">
                    <a16:creationId xmlns:a16="http://schemas.microsoft.com/office/drawing/2014/main" id="{C1AF3F74-9C9D-418C-B7F9-55E0CDBAD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1542279"/>
                <a:ext cx="937371" cy="288477"/>
              </a:xfrm>
              <a:prstGeom prst="rect">
                <a:avLst/>
              </a:prstGeom>
              <a:blipFill>
                <a:blip r:embed="rId9"/>
                <a:stretch>
                  <a:fillRect l="-2597" t="-6383" r="-1299" b="-8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aixaDeTexto 105">
                <a:extLst>
                  <a:ext uri="{FF2B5EF4-FFF2-40B4-BE49-F238E27FC236}">
                    <a16:creationId xmlns:a16="http://schemas.microsoft.com/office/drawing/2014/main" id="{D66BA76B-C346-401E-868D-1B62D00F1E6F}"/>
                  </a:ext>
                </a:extLst>
              </p:cNvPr>
              <p:cNvSpPr txBox="1"/>
              <p:nvPr/>
            </p:nvSpPr>
            <p:spPr>
              <a:xfrm>
                <a:off x="6263554" y="4250167"/>
                <a:ext cx="915507" cy="459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6" name="CaixaDeTexto 105">
                <a:extLst>
                  <a:ext uri="{FF2B5EF4-FFF2-40B4-BE49-F238E27FC236}">
                    <a16:creationId xmlns:a16="http://schemas.microsoft.com/office/drawing/2014/main" id="{D66BA76B-C346-401E-868D-1B62D00F1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554" y="4250167"/>
                <a:ext cx="915507" cy="4592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aixaDeTexto 106">
                <a:extLst>
                  <a:ext uri="{FF2B5EF4-FFF2-40B4-BE49-F238E27FC236}">
                    <a16:creationId xmlns:a16="http://schemas.microsoft.com/office/drawing/2014/main" id="{0CD291C8-CC2B-4E42-92EB-C78D93C18A11}"/>
                  </a:ext>
                </a:extLst>
              </p:cNvPr>
              <p:cNvSpPr txBox="1"/>
              <p:nvPr/>
            </p:nvSpPr>
            <p:spPr>
              <a:xfrm>
                <a:off x="7308304" y="4104986"/>
                <a:ext cx="1279325" cy="731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7" name="CaixaDeTexto 106">
                <a:extLst>
                  <a:ext uri="{FF2B5EF4-FFF2-40B4-BE49-F238E27FC236}">
                    <a16:creationId xmlns:a16="http://schemas.microsoft.com/office/drawing/2014/main" id="{0CD291C8-CC2B-4E42-92EB-C78D93C18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4104986"/>
                <a:ext cx="1279325" cy="731932"/>
              </a:xfrm>
              <a:prstGeom prst="rect">
                <a:avLst/>
              </a:prstGeom>
              <a:blipFill>
                <a:blip r:embed="rId11"/>
                <a:stretch>
                  <a:fillRect b="-8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69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2" grpId="0"/>
      <p:bldP spid="103" grpId="0"/>
      <p:bldP spid="105" grpId="0"/>
      <p:bldP spid="106" grpId="0"/>
      <p:bldP spid="10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439504" y="3732917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Motivação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</a:p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Visualização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dos Dados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EF5389-735D-483B-83B5-784AB6BBE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407" y="1055239"/>
            <a:ext cx="1950889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5979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11699</TotalTime>
  <Words>2094</Words>
  <Application>Microsoft Office PowerPoint</Application>
  <PresentationFormat>Apresentação na tela (16:9)</PresentationFormat>
  <Paragraphs>544</Paragraphs>
  <Slides>73</Slides>
  <Notes>70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Cambria Math</vt:lpstr>
      <vt:lpstr>Segoe UI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thipanini94@gmail.com</cp:lastModifiedBy>
  <cp:revision>503</cp:revision>
  <dcterms:created xsi:type="dcterms:W3CDTF">2016-12-05T23:26:54Z</dcterms:created>
  <dcterms:modified xsi:type="dcterms:W3CDTF">2019-02-26T01:12:19Z</dcterms:modified>
</cp:coreProperties>
</file>